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8" r:id="rId2"/>
    <p:sldId id="257" r:id="rId3"/>
    <p:sldId id="259" r:id="rId4"/>
    <p:sldId id="261" r:id="rId5"/>
    <p:sldId id="296" r:id="rId6"/>
    <p:sldId id="298" r:id="rId7"/>
    <p:sldId id="270" r:id="rId8"/>
    <p:sldId id="299" r:id="rId9"/>
    <p:sldId id="294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00" r:id="rId19"/>
    <p:sldId id="301" r:id="rId20"/>
    <p:sldId id="292" r:id="rId21"/>
    <p:sldId id="275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F42"/>
    <a:srgbClr val="3A3D41"/>
    <a:srgbClr val="3A3C3E"/>
    <a:srgbClr val="FFFFFF"/>
    <a:srgbClr val="92D050"/>
    <a:srgbClr val="A98B80"/>
    <a:srgbClr val="55CDF7"/>
    <a:srgbClr val="562E1A"/>
    <a:srgbClr val="A58B7F"/>
    <a:srgbClr val="419B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0766" autoAdjust="0"/>
  </p:normalViewPr>
  <p:slideViewPr>
    <p:cSldViewPr snapToGrid="0">
      <p:cViewPr>
        <p:scale>
          <a:sx n="75" d="100"/>
          <a:sy n="75" d="100"/>
        </p:scale>
        <p:origin x="696" y="-82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.jpeg>
</file>

<file path=ppt/media/image20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F4A0A-044F-4976-8DBB-18DAD1CB0F7B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6652D1-87C4-4644-A67A-ADF6A069199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014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0865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714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首先是</a:t>
            </a:r>
            <a:r>
              <a:rPr lang="en-US" altLang="zh-CN" dirty="0" err="1" smtClean="0"/>
              <a:t>cvtColor</a:t>
            </a:r>
            <a:r>
              <a:rPr lang="zh-CN" altLang="en-US" dirty="0" smtClean="0"/>
              <a:t>，给原图从</a:t>
            </a:r>
            <a:r>
              <a:rPr lang="en-US" altLang="zh-CN" dirty="0" smtClean="0"/>
              <a:t>BGR</a:t>
            </a:r>
            <a:r>
              <a:rPr lang="zh-CN" altLang="en-US" dirty="0" smtClean="0"/>
              <a:t>转</a:t>
            </a:r>
            <a:r>
              <a:rPr lang="en-US" altLang="zh-CN" dirty="0" smtClean="0"/>
              <a:t>HSV</a:t>
            </a:r>
            <a:r>
              <a:rPr lang="zh-CN" altLang="en-US" dirty="0" smtClean="0"/>
              <a:t>去，然后把</a:t>
            </a:r>
            <a:r>
              <a:rPr lang="en-US" altLang="zh-CN" dirty="0" err="1" smtClean="0"/>
              <a:t>hsv</a:t>
            </a:r>
            <a:r>
              <a:rPr lang="zh-CN" altLang="en-US" dirty="0" smtClean="0"/>
              <a:t>的三个通道</a:t>
            </a:r>
            <a:r>
              <a:rPr lang="en-US" altLang="zh-CN" dirty="0" smtClean="0"/>
              <a:t>split</a:t>
            </a:r>
            <a:r>
              <a:rPr lang="zh-CN" altLang="en-US" dirty="0" smtClean="0"/>
              <a:t>一下</a:t>
            </a:r>
          </a:p>
          <a:p>
            <a:r>
              <a:rPr lang="zh-CN" altLang="en-US" dirty="0" smtClean="0"/>
              <a:t>用</a:t>
            </a:r>
            <a:r>
              <a:rPr lang="en-US" altLang="zh-CN" dirty="0" err="1" smtClean="0"/>
              <a:t>Inrange</a:t>
            </a:r>
            <a:r>
              <a:rPr lang="zh-CN" altLang="en-US" dirty="0" smtClean="0"/>
              <a:t>分出我们需要的蓝色阈值区域。中值滤波一下消除杂点，让</a:t>
            </a:r>
            <a:r>
              <a:rPr lang="en-US" altLang="zh-CN" dirty="0" smtClean="0"/>
              <a:t>Mask</a:t>
            </a:r>
            <a:r>
              <a:rPr lang="zh-CN" altLang="en-US" dirty="0" smtClean="0"/>
              <a:t>看起来比较完整。跟着一个开操作，再滤波一下。其实这些都是我随便定的，目的就是让提取出的黑白</a:t>
            </a:r>
            <a:r>
              <a:rPr lang="en-US" altLang="zh-CN" dirty="0" smtClean="0"/>
              <a:t>Mask</a:t>
            </a:r>
            <a:r>
              <a:rPr lang="zh-CN" altLang="en-US" dirty="0" smtClean="0"/>
              <a:t>更完整一点，别尽是小杂点，我们只需要保证大致的准确就行。把检测区域存在</a:t>
            </a:r>
            <a:r>
              <a:rPr lang="en-US" altLang="zh-CN" dirty="0" smtClean="0"/>
              <a:t>mask</a:t>
            </a:r>
            <a:r>
              <a:rPr lang="zh-CN" altLang="en-US" dirty="0" smtClean="0"/>
              <a:t>里，做成一个黑白图片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seamlessClone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无缝融合，融合他和一个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sky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008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首先是</a:t>
            </a:r>
            <a:r>
              <a:rPr lang="en-US" altLang="zh-CN" dirty="0" err="1" smtClean="0"/>
              <a:t>cvtColor</a:t>
            </a:r>
            <a:r>
              <a:rPr lang="zh-CN" altLang="en-US" dirty="0" smtClean="0"/>
              <a:t>，给原图从</a:t>
            </a:r>
            <a:r>
              <a:rPr lang="en-US" altLang="zh-CN" dirty="0" smtClean="0"/>
              <a:t>BGR</a:t>
            </a:r>
            <a:r>
              <a:rPr lang="zh-CN" altLang="en-US" dirty="0" smtClean="0"/>
              <a:t>转</a:t>
            </a:r>
            <a:r>
              <a:rPr lang="en-US" altLang="zh-CN" dirty="0" smtClean="0"/>
              <a:t>HSV</a:t>
            </a:r>
            <a:r>
              <a:rPr lang="zh-CN" altLang="en-US" dirty="0" smtClean="0"/>
              <a:t>去，然后把</a:t>
            </a:r>
            <a:r>
              <a:rPr lang="en-US" altLang="zh-CN" dirty="0" err="1" smtClean="0"/>
              <a:t>hsv</a:t>
            </a:r>
            <a:r>
              <a:rPr lang="zh-CN" altLang="en-US" dirty="0" smtClean="0"/>
              <a:t>的三个通道</a:t>
            </a:r>
            <a:r>
              <a:rPr lang="en-US" altLang="zh-CN" dirty="0" smtClean="0"/>
              <a:t>split</a:t>
            </a:r>
            <a:r>
              <a:rPr lang="zh-CN" altLang="en-US" dirty="0" smtClean="0"/>
              <a:t>一下</a:t>
            </a:r>
          </a:p>
          <a:p>
            <a:r>
              <a:rPr lang="zh-CN" altLang="en-US" dirty="0" smtClean="0"/>
              <a:t>用</a:t>
            </a:r>
            <a:r>
              <a:rPr lang="en-US" altLang="zh-CN" dirty="0" err="1" smtClean="0"/>
              <a:t>Inrange</a:t>
            </a:r>
            <a:r>
              <a:rPr lang="zh-CN" altLang="en-US" dirty="0" smtClean="0"/>
              <a:t>分出我们需要的蓝色阈值区域。中值滤波一下消除杂点，让</a:t>
            </a:r>
            <a:r>
              <a:rPr lang="en-US" altLang="zh-CN" dirty="0" smtClean="0"/>
              <a:t>Mask</a:t>
            </a:r>
            <a:r>
              <a:rPr lang="zh-CN" altLang="en-US" dirty="0" smtClean="0"/>
              <a:t>看起来比较完整。跟着一个开操作，再滤波一下。其实这些都是我随便定的，目的就是让提取出的黑白</a:t>
            </a:r>
            <a:r>
              <a:rPr lang="en-US" altLang="zh-CN" dirty="0" smtClean="0"/>
              <a:t>Mask</a:t>
            </a:r>
            <a:r>
              <a:rPr lang="zh-CN" altLang="en-US" dirty="0" smtClean="0"/>
              <a:t>更完整一点，别尽是小杂点，我们只需要保证大致的准确就行。把检测区域存在</a:t>
            </a:r>
            <a:r>
              <a:rPr lang="en-US" altLang="zh-CN" dirty="0" smtClean="0"/>
              <a:t>mask</a:t>
            </a:r>
            <a:r>
              <a:rPr lang="zh-CN" altLang="en-US" dirty="0" smtClean="0"/>
              <a:t>里，做成一个黑白图片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Get the edge</a:t>
            </a:r>
            <a:r>
              <a:rPr lang="en-US" altLang="zh-CN" baseline="0" dirty="0" smtClean="0"/>
              <a:t> and localization</a:t>
            </a:r>
            <a:endParaRPr lang="en-US" altLang="zh-CN" dirty="0" smtClean="0"/>
          </a:p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seamlessClone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无缝融合，融合他和一个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sky</a:t>
            </a: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 to change the color of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filter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207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Abstract</a:t>
            </a:r>
            <a:r>
              <a:rPr lang="zh-CN" altLang="en-US" dirty="0" smtClean="0"/>
              <a:t>抽象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0905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533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39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860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333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Abstract</a:t>
            </a:r>
            <a:r>
              <a:rPr lang="zh-CN" altLang="en-US" dirty="0" smtClean="0"/>
              <a:t>抽象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027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24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4244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Abstract</a:t>
            </a:r>
            <a:r>
              <a:rPr lang="zh-CN" altLang="en-US" dirty="0" smtClean="0"/>
              <a:t>抽象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932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652D1-87C4-4644-A67A-ADF6A0691994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921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98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393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73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01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52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07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7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680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98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90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87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FE21A-5E8C-4EBA-83FD-6DA2E710F983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C6369-077D-4D32-978F-63423A67F01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338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Software_in_the_Public_Interest" TargetMode="External"/><Relationship Id="rId3" Type="http://schemas.openxmlformats.org/officeDocument/2006/relationships/hyperlink" Target="http://code.opencv.org/projects/opencv/wiki/ChangeLog" TargetMode="External"/><Relationship Id="rId7" Type="http://schemas.openxmlformats.org/officeDocument/2006/relationships/hyperlink" Target="http://packages.debian.org/sid/python-imaging" TargetMode="Externa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pythonware.com/products/pil/" TargetMode="External"/><Relationship Id="rId11" Type="http://schemas.openxmlformats.org/officeDocument/2006/relationships/hyperlink" Target="http://sourceforge.net/projects/numpy/files/NumPy/1.5.0/NOTES.txt/view" TargetMode="External"/><Relationship Id="rId5" Type="http://schemas.openxmlformats.org/officeDocument/2006/relationships/hyperlink" Target="http://www.softintegration.com/products/thirdparty/opencv/" TargetMode="External"/><Relationship Id="rId10" Type="http://schemas.openxmlformats.org/officeDocument/2006/relationships/hyperlink" Target="http://www.stsci.edu/resources/software_hardware/numarray" TargetMode="External"/><Relationship Id="rId4" Type="http://schemas.openxmlformats.org/officeDocument/2006/relationships/hyperlink" Target="http://opencv.org/" TargetMode="External"/><Relationship Id="rId9" Type="http://schemas.openxmlformats.org/officeDocument/2006/relationships/hyperlink" Target="http://sourceforge.net/project/showfiles.php?group_id=136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等腰三角形 15"/>
          <p:cNvSpPr/>
          <p:nvPr/>
        </p:nvSpPr>
        <p:spPr>
          <a:xfrm>
            <a:off x="2540885" y="0"/>
            <a:ext cx="6907456" cy="5677042"/>
          </a:xfrm>
          <a:prstGeom prst="triangl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>
            <a:off x="3287241" y="1197503"/>
            <a:ext cx="6008914" cy="4416674"/>
          </a:xfrm>
          <a:prstGeom prst="triangle">
            <a:avLst/>
          </a:prstGeom>
          <a:noFill/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0"/>
          <p:cNvSpPr/>
          <p:nvPr/>
        </p:nvSpPr>
        <p:spPr>
          <a:xfrm rot="271033">
            <a:off x="6826330" y="453454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noFill/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0"/>
          <p:cNvSpPr/>
          <p:nvPr/>
        </p:nvSpPr>
        <p:spPr>
          <a:xfrm rot="7016274">
            <a:off x="1934834" y="453454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31000"/>
                </a:schemeClr>
              </a:gs>
              <a:gs pos="10000">
                <a:srgbClr val="E2ED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 rot="10491390">
            <a:off x="6017060" y="3629296"/>
            <a:ext cx="557666" cy="525821"/>
          </a:xfrm>
          <a:custGeom>
            <a:avLst/>
            <a:gdLst>
              <a:gd name="connsiteX0" fmla="*/ 0 w 2002971"/>
              <a:gd name="connsiteY0" fmla="*/ 1335314 h 1944914"/>
              <a:gd name="connsiteX1" fmla="*/ 783771 w 2002971"/>
              <a:gd name="connsiteY1" fmla="*/ 0 h 1944914"/>
              <a:gd name="connsiteX2" fmla="*/ 2002971 w 2002971"/>
              <a:gd name="connsiteY2" fmla="*/ 1944914 h 1944914"/>
              <a:gd name="connsiteX0" fmla="*/ 0 w 1416184"/>
              <a:gd name="connsiteY0" fmla="*/ 1335314 h 1335314"/>
              <a:gd name="connsiteX1" fmla="*/ 783771 w 1416184"/>
              <a:gd name="connsiteY1" fmla="*/ 0 h 1335314"/>
              <a:gd name="connsiteX2" fmla="*/ 1416184 w 1416184"/>
              <a:gd name="connsiteY2" fmla="*/ 970990 h 1335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16184" h="1335314">
                <a:moveTo>
                  <a:pt x="0" y="1335314"/>
                </a:moveTo>
                <a:lnTo>
                  <a:pt x="783771" y="0"/>
                </a:lnTo>
                <a:lnTo>
                  <a:pt x="1416184" y="970990"/>
                </a:lnTo>
              </a:path>
            </a:pathLst>
          </a:cu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10551631">
            <a:off x="5100776" y="2028129"/>
            <a:ext cx="2086137" cy="895784"/>
          </a:xfrm>
          <a:custGeom>
            <a:avLst/>
            <a:gdLst>
              <a:gd name="connsiteX0" fmla="*/ 4209143 w 5297714"/>
              <a:gd name="connsiteY0" fmla="*/ 0 h 1770743"/>
              <a:gd name="connsiteX1" fmla="*/ 5297714 w 5297714"/>
              <a:gd name="connsiteY1" fmla="*/ 1770743 h 1770743"/>
              <a:gd name="connsiteX2" fmla="*/ 0 w 5297714"/>
              <a:gd name="connsiteY2" fmla="*/ 1306286 h 1770743"/>
              <a:gd name="connsiteX3" fmla="*/ 769257 w 5297714"/>
              <a:gd name="connsiteY3" fmla="*/ 29029 h 1770743"/>
              <a:gd name="connsiteX0" fmla="*/ 4209143 w 5297714"/>
              <a:gd name="connsiteY0" fmla="*/ 0 h 1770743"/>
              <a:gd name="connsiteX1" fmla="*/ 5297714 w 5297714"/>
              <a:gd name="connsiteY1" fmla="*/ 1770743 h 1770743"/>
              <a:gd name="connsiteX2" fmla="*/ 0 w 5297714"/>
              <a:gd name="connsiteY2" fmla="*/ 1306286 h 1770743"/>
              <a:gd name="connsiteX3" fmla="*/ 562856 w 5297714"/>
              <a:gd name="connsiteY3" fmla="*/ 395863 h 1770743"/>
              <a:gd name="connsiteX0" fmla="*/ 3872553 w 5297714"/>
              <a:gd name="connsiteY0" fmla="*/ 0 h 2274831"/>
              <a:gd name="connsiteX1" fmla="*/ 5297714 w 5297714"/>
              <a:gd name="connsiteY1" fmla="*/ 2274831 h 2274831"/>
              <a:gd name="connsiteX2" fmla="*/ 0 w 5297714"/>
              <a:gd name="connsiteY2" fmla="*/ 1810374 h 2274831"/>
              <a:gd name="connsiteX3" fmla="*/ 562856 w 5297714"/>
              <a:gd name="connsiteY3" fmla="*/ 899951 h 2274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7714" h="2274831">
                <a:moveTo>
                  <a:pt x="3872553" y="0"/>
                </a:moveTo>
                <a:lnTo>
                  <a:pt x="5297714" y="2274831"/>
                </a:lnTo>
                <a:lnTo>
                  <a:pt x="0" y="1810374"/>
                </a:lnTo>
                <a:lnTo>
                  <a:pt x="562856" y="899951"/>
                </a:lnTo>
              </a:path>
            </a:pathLst>
          </a:cu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725923" y="2901409"/>
            <a:ext cx="28358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Image Editor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85909" y="1883998"/>
            <a:ext cx="1214340" cy="2875466"/>
            <a:chOff x="-85909" y="1883998"/>
            <a:chExt cx="1214340" cy="2875466"/>
          </a:xfrm>
        </p:grpSpPr>
        <p:sp>
          <p:nvSpPr>
            <p:cNvPr id="2" name="等腰三角形 1"/>
            <p:cNvSpPr/>
            <p:nvPr/>
          </p:nvSpPr>
          <p:spPr>
            <a:xfrm rot="5400000">
              <a:off x="-715379" y="2824101"/>
              <a:ext cx="2356702" cy="995261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5400000">
              <a:off x="-916472" y="2714561"/>
              <a:ext cx="2875466" cy="1214340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 rot="10800000">
            <a:off x="11019622" y="1883998"/>
            <a:ext cx="1214340" cy="2875466"/>
            <a:chOff x="-85909" y="1883998"/>
            <a:chExt cx="1214340" cy="2875466"/>
          </a:xfrm>
        </p:grpSpPr>
        <p:sp>
          <p:nvSpPr>
            <p:cNvPr id="19" name="等腰三角形 18"/>
            <p:cNvSpPr/>
            <p:nvPr/>
          </p:nvSpPr>
          <p:spPr>
            <a:xfrm rot="5400000">
              <a:off x="-715379" y="2824101"/>
              <a:ext cx="2356702" cy="995261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 rot="5400000">
              <a:off x="-916472" y="2714561"/>
              <a:ext cx="2875466" cy="1214340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9773062" y="5952615"/>
            <a:ext cx="23342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Li </a:t>
            </a:r>
            <a:r>
              <a:rPr lang="en-US" altLang="zh-CN" dirty="0" err="1" smtClean="0">
                <a:solidFill>
                  <a:schemeClr val="bg1"/>
                </a:solidFill>
              </a:rPr>
              <a:t>Yulin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1409853G-I011-0074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65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ky filt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183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umanRecogni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850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rop&amp;scal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503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ilt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96888"/>
            <a:ext cx="12192000" cy="586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78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raw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300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unc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690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70786" y="298464"/>
            <a:ext cx="1960866" cy="751117"/>
            <a:chOff x="1224505" y="914403"/>
            <a:chExt cx="1960866" cy="960122"/>
          </a:xfrm>
        </p:grpSpPr>
        <p:sp>
          <p:nvSpPr>
            <p:cNvPr id="4" name="等腰三角形 3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等腰三角形 4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 rot="10800000">
            <a:off x="9172396" y="298464"/>
            <a:ext cx="1960866" cy="751117"/>
            <a:chOff x="1224505" y="914403"/>
            <a:chExt cx="1960866" cy="960122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4687814" y="393091"/>
            <a:ext cx="15651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Sky filter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110615" y="2860828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/>
          </a:p>
        </p:txBody>
      </p:sp>
      <p:sp>
        <p:nvSpPr>
          <p:cNvPr id="36" name="矩形 35"/>
          <p:cNvSpPr/>
          <p:nvPr/>
        </p:nvSpPr>
        <p:spPr>
          <a:xfrm>
            <a:off x="6267160" y="2763258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dirty="0"/>
          </a:p>
        </p:txBody>
      </p:sp>
      <p:sp>
        <p:nvSpPr>
          <p:cNvPr id="37" name="矩形 36"/>
          <p:cNvSpPr/>
          <p:nvPr/>
        </p:nvSpPr>
        <p:spPr>
          <a:xfrm>
            <a:off x="6873906" y="4218293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dirty="0"/>
          </a:p>
        </p:txBody>
      </p:sp>
      <p:sp>
        <p:nvSpPr>
          <p:cNvPr id="39" name="矩形 38"/>
          <p:cNvSpPr/>
          <p:nvPr/>
        </p:nvSpPr>
        <p:spPr>
          <a:xfrm>
            <a:off x="3842648" y="3951114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/>
          </a:p>
        </p:txBody>
      </p:sp>
      <p:sp>
        <p:nvSpPr>
          <p:cNvPr id="65" name="矩形 64"/>
          <p:cNvSpPr/>
          <p:nvPr/>
        </p:nvSpPr>
        <p:spPr>
          <a:xfrm>
            <a:off x="7561043" y="5579096"/>
            <a:ext cx="2264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1400" dirty="0"/>
          </a:p>
        </p:txBody>
      </p:sp>
      <p:grpSp>
        <p:nvGrpSpPr>
          <p:cNvPr id="66" name="组合 65"/>
          <p:cNvGrpSpPr/>
          <p:nvPr/>
        </p:nvGrpSpPr>
        <p:grpSpPr>
          <a:xfrm>
            <a:off x="817695" y="5020093"/>
            <a:ext cx="2518065" cy="711049"/>
            <a:chOff x="871406" y="2323876"/>
            <a:chExt cx="2518065" cy="711049"/>
          </a:xfrm>
        </p:grpSpPr>
        <p:sp>
          <p:nvSpPr>
            <p:cNvPr id="67" name="矩形 66"/>
            <p:cNvSpPr/>
            <p:nvPr/>
          </p:nvSpPr>
          <p:spPr>
            <a:xfrm>
              <a:off x="871406" y="2323876"/>
              <a:ext cx="47320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n"/>
              </a:pP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1124496" y="2727148"/>
              <a:ext cx="226497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55" y="2223837"/>
            <a:ext cx="5030124" cy="335341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922" y="2223837"/>
            <a:ext cx="5030124" cy="335341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9442" y="1385589"/>
            <a:ext cx="7696576" cy="513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25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70786" y="298464"/>
            <a:ext cx="1960866" cy="751117"/>
            <a:chOff x="1224505" y="914403"/>
            <a:chExt cx="1960866" cy="960122"/>
          </a:xfrm>
        </p:grpSpPr>
        <p:sp>
          <p:nvSpPr>
            <p:cNvPr id="4" name="等腰三角形 3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等腰三角形 4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 rot="10800000">
            <a:off x="9172396" y="298464"/>
            <a:ext cx="1960866" cy="751117"/>
            <a:chOff x="1224505" y="914403"/>
            <a:chExt cx="1960866" cy="960122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4687814" y="393091"/>
            <a:ext cx="15651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Sky filter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110615" y="2860828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/>
          </a:p>
        </p:txBody>
      </p:sp>
      <p:sp>
        <p:nvSpPr>
          <p:cNvPr id="36" name="矩形 35"/>
          <p:cNvSpPr/>
          <p:nvPr/>
        </p:nvSpPr>
        <p:spPr>
          <a:xfrm>
            <a:off x="6267160" y="2763258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dirty="0"/>
          </a:p>
        </p:txBody>
      </p:sp>
      <p:sp>
        <p:nvSpPr>
          <p:cNvPr id="37" name="矩形 36"/>
          <p:cNvSpPr/>
          <p:nvPr/>
        </p:nvSpPr>
        <p:spPr>
          <a:xfrm>
            <a:off x="6873906" y="4218293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dirty="0"/>
          </a:p>
        </p:txBody>
      </p:sp>
      <p:sp>
        <p:nvSpPr>
          <p:cNvPr id="39" name="矩形 38"/>
          <p:cNvSpPr/>
          <p:nvPr/>
        </p:nvSpPr>
        <p:spPr>
          <a:xfrm>
            <a:off x="3842648" y="3951114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/>
          </a:p>
        </p:txBody>
      </p:sp>
      <p:sp>
        <p:nvSpPr>
          <p:cNvPr id="65" name="矩形 64"/>
          <p:cNvSpPr/>
          <p:nvPr/>
        </p:nvSpPr>
        <p:spPr>
          <a:xfrm>
            <a:off x="7561043" y="5579096"/>
            <a:ext cx="2264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1400" dirty="0"/>
          </a:p>
        </p:txBody>
      </p:sp>
      <p:grpSp>
        <p:nvGrpSpPr>
          <p:cNvPr id="66" name="组合 65"/>
          <p:cNvGrpSpPr/>
          <p:nvPr/>
        </p:nvGrpSpPr>
        <p:grpSpPr>
          <a:xfrm>
            <a:off x="817695" y="5020093"/>
            <a:ext cx="2518065" cy="711049"/>
            <a:chOff x="871406" y="2323876"/>
            <a:chExt cx="2518065" cy="711049"/>
          </a:xfrm>
        </p:grpSpPr>
        <p:sp>
          <p:nvSpPr>
            <p:cNvPr id="67" name="矩形 66"/>
            <p:cNvSpPr/>
            <p:nvPr/>
          </p:nvSpPr>
          <p:spPr>
            <a:xfrm>
              <a:off x="871406" y="2323876"/>
              <a:ext cx="47320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n"/>
              </a:pP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1124496" y="2727148"/>
              <a:ext cx="226497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669" y="2186458"/>
            <a:ext cx="5293967" cy="352931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380" y="2201831"/>
            <a:ext cx="4712461" cy="3529311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272" y="1395221"/>
            <a:ext cx="7713795" cy="514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78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0"/>
          <p:cNvSpPr/>
          <p:nvPr/>
        </p:nvSpPr>
        <p:spPr>
          <a:xfrm rot="7005394">
            <a:off x="6747953" y="200966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noFill/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10"/>
          <p:cNvSpPr/>
          <p:nvPr/>
        </p:nvSpPr>
        <p:spPr>
          <a:xfrm>
            <a:off x="1934834" y="453454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31000"/>
                </a:schemeClr>
              </a:gs>
              <a:gs pos="10000">
                <a:srgbClr val="E2ED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>
            <a:off x="4696314" y="1531855"/>
            <a:ext cx="2952206" cy="2351314"/>
          </a:xfrm>
          <a:prstGeom prst="triangle">
            <a:avLst>
              <a:gd name="adj" fmla="val 47680"/>
            </a:avLst>
          </a:prstGeom>
          <a:noFill/>
          <a:ln w="146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10800000">
            <a:off x="3713816" y="1471150"/>
            <a:ext cx="4764368" cy="3915699"/>
          </a:xfrm>
          <a:prstGeom prst="triangle">
            <a:avLst/>
          </a:prstGeom>
          <a:noFill/>
          <a:ln w="28575">
            <a:solidFill>
              <a:schemeClr val="bg1">
                <a:alpha val="6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29178" y="2587117"/>
            <a:ext cx="113364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6000" dirty="0"/>
          </a:p>
        </p:txBody>
      </p:sp>
      <p:sp>
        <p:nvSpPr>
          <p:cNvPr id="7" name="矩形 6"/>
          <p:cNvSpPr/>
          <p:nvPr/>
        </p:nvSpPr>
        <p:spPr>
          <a:xfrm>
            <a:off x="5070398" y="5888201"/>
            <a:ext cx="1885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894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70786" y="298464"/>
            <a:ext cx="1960866" cy="751117"/>
            <a:chOff x="1224505" y="914403"/>
            <a:chExt cx="1960866" cy="960122"/>
          </a:xfrm>
        </p:grpSpPr>
        <p:sp>
          <p:nvSpPr>
            <p:cNvPr id="3" name="等腰三角形 2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 rot="10800000">
            <a:off x="9172396" y="298464"/>
            <a:ext cx="1960866" cy="751117"/>
            <a:chOff x="1224505" y="914403"/>
            <a:chExt cx="1960866" cy="960122"/>
          </a:xfrm>
        </p:grpSpPr>
        <p:sp>
          <p:nvSpPr>
            <p:cNvPr id="6" name="等腰三角形 5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5038651" y="426407"/>
            <a:ext cx="17139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Challenge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14192" y="2292263"/>
            <a:ext cx="893105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2800" dirty="0" smtClean="0">
                <a:solidFill>
                  <a:schemeClr val="bg1"/>
                </a:solidFill>
              </a:rPr>
              <a:t>The design of the Sky filter</a:t>
            </a: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pPr marL="342900" indent="-342900">
              <a:buAutoNum type="arabicPeriod" startAt="2"/>
            </a:pPr>
            <a:r>
              <a:rPr lang="en-US" altLang="zh-CN" sz="2800" dirty="0" smtClean="0">
                <a:solidFill>
                  <a:schemeClr val="bg1"/>
                </a:solidFill>
              </a:rPr>
              <a:t>The design of the interface</a:t>
            </a:r>
          </a:p>
          <a:p>
            <a:pPr marL="342900" indent="-342900">
              <a:buAutoNum type="arabicPeriod" startAt="2"/>
            </a:pPr>
            <a:endParaRPr lang="en-US" altLang="zh-CN" sz="2800" dirty="0">
              <a:solidFill>
                <a:schemeClr val="bg1"/>
              </a:solidFill>
            </a:endParaRPr>
          </a:p>
          <a:p>
            <a:pPr marL="342900" indent="-342900">
              <a:buAutoNum type="arabicPeriod" startAt="2"/>
            </a:pPr>
            <a:r>
              <a:rPr lang="en-US" altLang="zh-CN" sz="2800" dirty="0" smtClean="0">
                <a:solidFill>
                  <a:schemeClr val="bg1"/>
                </a:solidFill>
              </a:rPr>
              <a:t>Some packages are my first time to use, and need to learn how to use it</a:t>
            </a:r>
          </a:p>
          <a:p>
            <a:pPr marL="342900" indent="-342900">
              <a:buAutoNum type="arabicPeriod" startAt="2"/>
            </a:pPr>
            <a:endParaRPr lang="en-US" altLang="zh-CN" sz="2800" dirty="0" smtClean="0">
              <a:solidFill>
                <a:schemeClr val="bg1"/>
              </a:solidFill>
            </a:endParaRPr>
          </a:p>
          <a:p>
            <a:pPr marL="342900" indent="-342900">
              <a:buAutoNum type="arabicPeriod" startAt="2"/>
            </a:pPr>
            <a:r>
              <a:rPr lang="en-US" altLang="zh-CN" sz="2800" dirty="0" smtClean="0">
                <a:solidFill>
                  <a:schemeClr val="bg1"/>
                </a:solidFill>
              </a:rPr>
              <a:t>Some strange debug errors in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opencv</a:t>
            </a:r>
            <a:r>
              <a:rPr lang="en-US" altLang="zh-CN" sz="2800" dirty="0" smtClean="0">
                <a:solidFill>
                  <a:schemeClr val="bg1"/>
                </a:solidFill>
              </a:rPr>
              <a:t> 3.3.1</a:t>
            </a:r>
            <a:endParaRPr lang="en-US" altLang="zh-C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4495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>
            <a:off x="1757343" y="1508760"/>
            <a:ext cx="2139215" cy="1920240"/>
          </a:xfrm>
          <a:prstGeom prst="triangle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>
            <a:off x="2781833" y="2246813"/>
            <a:ext cx="1484351" cy="1332410"/>
          </a:xfrm>
          <a:prstGeom prst="triangle">
            <a:avLst/>
          </a:prstGeom>
          <a:solidFill>
            <a:schemeClr val="bg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0800000">
            <a:off x="1419254" y="2145645"/>
            <a:ext cx="1258631" cy="1129795"/>
          </a:xfrm>
          <a:prstGeom prst="triangle">
            <a:avLst/>
          </a:prstGeom>
          <a:noFill/>
          <a:ln w="187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 flipH="1">
            <a:off x="169044" y="359228"/>
            <a:ext cx="2348242" cy="4702629"/>
          </a:xfrm>
          <a:prstGeom prst="line">
            <a:avLst/>
          </a:prstGeom>
          <a:ln>
            <a:solidFill>
              <a:schemeClr val="bg1"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3260309" y="1077685"/>
            <a:ext cx="2348242" cy="4702629"/>
          </a:xfrm>
          <a:prstGeom prst="line">
            <a:avLst/>
          </a:prstGeom>
          <a:ln>
            <a:solidFill>
              <a:schemeClr val="bg1"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343165" y="3912326"/>
            <a:ext cx="24811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200" dirty="0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8268788" y="937192"/>
            <a:ext cx="1" cy="4676498"/>
          </a:xfrm>
          <a:prstGeom prst="line">
            <a:avLst/>
          </a:prstGeom>
          <a:ln>
            <a:solidFill>
              <a:schemeClr val="bg1"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7217462" y="914403"/>
            <a:ext cx="740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endParaRPr lang="zh-CN" altLang="en-US" sz="4800" dirty="0"/>
          </a:p>
        </p:txBody>
      </p:sp>
      <p:sp>
        <p:nvSpPr>
          <p:cNvPr id="16" name="矩形 15"/>
          <p:cNvSpPr/>
          <p:nvPr/>
        </p:nvSpPr>
        <p:spPr>
          <a:xfrm>
            <a:off x="7250041" y="2246813"/>
            <a:ext cx="740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4800" dirty="0"/>
          </a:p>
        </p:txBody>
      </p:sp>
      <p:sp>
        <p:nvSpPr>
          <p:cNvPr id="17" name="矩形 16"/>
          <p:cNvSpPr/>
          <p:nvPr/>
        </p:nvSpPr>
        <p:spPr>
          <a:xfrm>
            <a:off x="7250041" y="3579223"/>
            <a:ext cx="740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endParaRPr lang="zh-CN" altLang="en-US" sz="4800" dirty="0"/>
          </a:p>
        </p:txBody>
      </p:sp>
      <p:sp>
        <p:nvSpPr>
          <p:cNvPr id="18" name="矩形 17"/>
          <p:cNvSpPr/>
          <p:nvPr/>
        </p:nvSpPr>
        <p:spPr>
          <a:xfrm>
            <a:off x="7250041" y="4911633"/>
            <a:ext cx="740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4800" dirty="0"/>
          </a:p>
        </p:txBody>
      </p:sp>
      <p:sp>
        <p:nvSpPr>
          <p:cNvPr id="20" name="矩形 19"/>
          <p:cNvSpPr/>
          <p:nvPr/>
        </p:nvSpPr>
        <p:spPr>
          <a:xfrm>
            <a:off x="8268788" y="1294049"/>
            <a:ext cx="14032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286645" y="3825444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unction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284817" y="2493034"/>
            <a:ext cx="137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Comparison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268788" y="5275136"/>
            <a:ext cx="123303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07394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等腰三角形 15"/>
          <p:cNvSpPr/>
          <p:nvPr/>
        </p:nvSpPr>
        <p:spPr>
          <a:xfrm>
            <a:off x="2540885" y="0"/>
            <a:ext cx="6907456" cy="5677042"/>
          </a:xfrm>
          <a:prstGeom prst="triangl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8"/>
          <p:cNvSpPr/>
          <p:nvPr/>
        </p:nvSpPr>
        <p:spPr>
          <a:xfrm rot="10800000">
            <a:off x="3287241" y="1197503"/>
            <a:ext cx="6008914" cy="4416674"/>
          </a:xfrm>
          <a:prstGeom prst="triangle">
            <a:avLst/>
          </a:prstGeom>
          <a:noFill/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10"/>
          <p:cNvSpPr/>
          <p:nvPr/>
        </p:nvSpPr>
        <p:spPr>
          <a:xfrm rot="271033">
            <a:off x="6826330" y="453454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noFill/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10"/>
          <p:cNvSpPr/>
          <p:nvPr/>
        </p:nvSpPr>
        <p:spPr>
          <a:xfrm rot="7016274">
            <a:off x="1934834" y="453454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31000"/>
                </a:schemeClr>
              </a:gs>
              <a:gs pos="10000">
                <a:srgbClr val="E2ED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任意多边形 16"/>
          <p:cNvSpPr/>
          <p:nvPr/>
        </p:nvSpPr>
        <p:spPr>
          <a:xfrm rot="10491390">
            <a:off x="6166291" y="4030148"/>
            <a:ext cx="557666" cy="525821"/>
          </a:xfrm>
          <a:custGeom>
            <a:avLst/>
            <a:gdLst>
              <a:gd name="connsiteX0" fmla="*/ 0 w 2002971"/>
              <a:gd name="connsiteY0" fmla="*/ 1335314 h 1944914"/>
              <a:gd name="connsiteX1" fmla="*/ 783771 w 2002971"/>
              <a:gd name="connsiteY1" fmla="*/ 0 h 1944914"/>
              <a:gd name="connsiteX2" fmla="*/ 2002971 w 2002971"/>
              <a:gd name="connsiteY2" fmla="*/ 1944914 h 1944914"/>
              <a:gd name="connsiteX0" fmla="*/ 0 w 1416184"/>
              <a:gd name="connsiteY0" fmla="*/ 1335314 h 1335314"/>
              <a:gd name="connsiteX1" fmla="*/ 783771 w 1416184"/>
              <a:gd name="connsiteY1" fmla="*/ 0 h 1335314"/>
              <a:gd name="connsiteX2" fmla="*/ 1416184 w 1416184"/>
              <a:gd name="connsiteY2" fmla="*/ 970990 h 1335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16184" h="1335314">
                <a:moveTo>
                  <a:pt x="0" y="1335314"/>
                </a:moveTo>
                <a:lnTo>
                  <a:pt x="783771" y="0"/>
                </a:lnTo>
                <a:lnTo>
                  <a:pt x="1416184" y="970990"/>
                </a:lnTo>
              </a:path>
            </a:pathLst>
          </a:cu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任意多边形 17"/>
          <p:cNvSpPr/>
          <p:nvPr/>
        </p:nvSpPr>
        <p:spPr>
          <a:xfrm rot="10551631">
            <a:off x="5100776" y="2028129"/>
            <a:ext cx="2086137" cy="895784"/>
          </a:xfrm>
          <a:custGeom>
            <a:avLst/>
            <a:gdLst>
              <a:gd name="connsiteX0" fmla="*/ 4209143 w 5297714"/>
              <a:gd name="connsiteY0" fmla="*/ 0 h 1770743"/>
              <a:gd name="connsiteX1" fmla="*/ 5297714 w 5297714"/>
              <a:gd name="connsiteY1" fmla="*/ 1770743 h 1770743"/>
              <a:gd name="connsiteX2" fmla="*/ 0 w 5297714"/>
              <a:gd name="connsiteY2" fmla="*/ 1306286 h 1770743"/>
              <a:gd name="connsiteX3" fmla="*/ 769257 w 5297714"/>
              <a:gd name="connsiteY3" fmla="*/ 29029 h 1770743"/>
              <a:gd name="connsiteX0" fmla="*/ 4209143 w 5297714"/>
              <a:gd name="connsiteY0" fmla="*/ 0 h 1770743"/>
              <a:gd name="connsiteX1" fmla="*/ 5297714 w 5297714"/>
              <a:gd name="connsiteY1" fmla="*/ 1770743 h 1770743"/>
              <a:gd name="connsiteX2" fmla="*/ 0 w 5297714"/>
              <a:gd name="connsiteY2" fmla="*/ 1306286 h 1770743"/>
              <a:gd name="connsiteX3" fmla="*/ 562856 w 5297714"/>
              <a:gd name="connsiteY3" fmla="*/ 395863 h 1770743"/>
              <a:gd name="connsiteX0" fmla="*/ 3872553 w 5297714"/>
              <a:gd name="connsiteY0" fmla="*/ 0 h 2274831"/>
              <a:gd name="connsiteX1" fmla="*/ 5297714 w 5297714"/>
              <a:gd name="connsiteY1" fmla="*/ 2274831 h 2274831"/>
              <a:gd name="connsiteX2" fmla="*/ 0 w 5297714"/>
              <a:gd name="connsiteY2" fmla="*/ 1810374 h 2274831"/>
              <a:gd name="connsiteX3" fmla="*/ 562856 w 5297714"/>
              <a:gd name="connsiteY3" fmla="*/ 899951 h 2274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7714" h="2274831">
                <a:moveTo>
                  <a:pt x="3872553" y="0"/>
                </a:moveTo>
                <a:lnTo>
                  <a:pt x="5297714" y="2274831"/>
                </a:lnTo>
                <a:lnTo>
                  <a:pt x="0" y="1810374"/>
                </a:lnTo>
                <a:lnTo>
                  <a:pt x="562856" y="899951"/>
                </a:lnTo>
              </a:path>
            </a:pathLst>
          </a:cu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357045" y="2851841"/>
            <a:ext cx="547791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b="1" dirty="0" smtClean="0">
                <a:gradFill>
                  <a:gsLst>
                    <a:gs pos="0">
                      <a:srgbClr val="ED7D31"/>
                    </a:gs>
                    <a:gs pos="31000">
                      <a:srgbClr val="ED7D31">
                        <a:lumMod val="75000"/>
                      </a:srgbClr>
                    </a:gs>
                    <a:gs pos="100000">
                      <a:srgbClr val="FF9900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zh-CN" altLang="en-US" sz="6600" b="1" dirty="0">
              <a:gradFill>
                <a:gsLst>
                  <a:gs pos="0">
                    <a:srgbClr val="ED7D31"/>
                  </a:gs>
                  <a:gs pos="31000">
                    <a:srgbClr val="ED7D31">
                      <a:lumMod val="75000"/>
                    </a:srgbClr>
                  </a:gs>
                  <a:gs pos="100000">
                    <a:srgbClr val="FF9900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306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877020" y="995521"/>
            <a:ext cx="336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Reference: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77020" y="2122141"/>
            <a:ext cx="106389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CN" sz="2400" dirty="0" err="1" smtClean="0">
                <a:solidFill>
                  <a:schemeClr val="bg1"/>
                </a:solidFill>
              </a:rPr>
              <a:t>OpenCV</a:t>
            </a:r>
            <a:r>
              <a:rPr lang="en-US" altLang="zh-CN" sz="2400" dirty="0" smtClean="0">
                <a:solidFill>
                  <a:schemeClr val="bg1"/>
                </a:solidFill>
              </a:rPr>
              <a:t> change logs</a:t>
            </a:r>
            <a:r>
              <a:rPr lang="en-US" altLang="zh-CN" sz="2400" dirty="0">
                <a:solidFill>
                  <a:schemeClr val="bg1"/>
                </a:solidFill>
              </a:rPr>
              <a:t>: </a:t>
            </a:r>
            <a:r>
              <a:rPr lang="en-US" altLang="zh-CN" sz="2400" dirty="0">
                <a:solidFill>
                  <a:schemeClr val="bg1"/>
                </a:solidFill>
                <a:hlinkClick r:id="rId3"/>
              </a:rPr>
              <a:t>http://</a:t>
            </a:r>
            <a:r>
              <a:rPr lang="en-US" altLang="zh-CN" sz="2400" dirty="0" smtClean="0">
                <a:solidFill>
                  <a:schemeClr val="bg1"/>
                </a:solidFill>
                <a:hlinkClick r:id="rId3"/>
              </a:rPr>
              <a:t>code.opencv.org/projects/opencv/wiki/ChangeLog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sz="2400" dirty="0" err="1">
                <a:solidFill>
                  <a:schemeClr val="bg1"/>
                </a:solidFill>
              </a:rPr>
              <a:t>OpenCV</a:t>
            </a:r>
            <a:r>
              <a:rPr lang="en-US" altLang="zh-CN" sz="2400" dirty="0">
                <a:solidFill>
                  <a:schemeClr val="bg1"/>
                </a:solidFill>
              </a:rPr>
              <a:t> User Site: </a:t>
            </a:r>
            <a:r>
              <a:rPr lang="en-US" altLang="zh-CN" sz="2400" dirty="0">
                <a:solidFill>
                  <a:schemeClr val="bg1"/>
                </a:solidFill>
                <a:hlinkClick r:id="rId4"/>
              </a:rPr>
              <a:t>http://opencv.org</a:t>
            </a:r>
            <a:r>
              <a:rPr lang="en-US" altLang="zh-CN" sz="2400" dirty="0" smtClean="0">
                <a:solidFill>
                  <a:schemeClr val="bg1"/>
                </a:solidFill>
                <a:hlinkClick r:id="rId4"/>
              </a:rPr>
              <a:t>/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sz="2400" dirty="0" err="1">
                <a:solidFill>
                  <a:schemeClr val="bg1"/>
                </a:solidFill>
              </a:rPr>
              <a:t>Ch</a:t>
            </a:r>
            <a:r>
              <a:rPr lang="en-US" altLang="zh-CN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 err="1">
                <a:solidFill>
                  <a:schemeClr val="bg1"/>
                </a:solidFill>
              </a:rPr>
              <a:t>OpenCV</a:t>
            </a:r>
            <a:r>
              <a:rPr lang="en-US" altLang="zh-CN" sz="2400" dirty="0">
                <a:solidFill>
                  <a:schemeClr val="bg1"/>
                </a:solidFill>
              </a:rPr>
              <a:t>: </a:t>
            </a:r>
            <a:r>
              <a:rPr lang="en-US" altLang="zh-CN" sz="2400" dirty="0">
                <a:solidFill>
                  <a:schemeClr val="bg1"/>
                </a:solidFill>
                <a:hlinkClick r:id="rId5"/>
              </a:rPr>
              <a:t>http://www.softintegration.com/products/thirdparty/opencv</a:t>
            </a:r>
            <a:r>
              <a:rPr lang="en-US" altLang="zh-CN" sz="2400" dirty="0" smtClean="0">
                <a:solidFill>
                  <a:schemeClr val="bg1"/>
                </a:solidFill>
                <a:hlinkClick r:id="rId5"/>
              </a:rPr>
              <a:t>/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sz="2400" u="sng" dirty="0">
                <a:solidFill>
                  <a:schemeClr val="bg1"/>
                </a:solidFill>
                <a:hlinkClick r:id="rId6"/>
              </a:rPr>
              <a:t>"Python Imaging Library"</a:t>
            </a:r>
            <a:r>
              <a:rPr lang="en-US" altLang="zh-CN" sz="2400" dirty="0">
                <a:solidFill>
                  <a:schemeClr val="bg1"/>
                </a:solidFill>
              </a:rPr>
              <a:t>. </a:t>
            </a:r>
            <a:r>
              <a:rPr lang="en-US" altLang="zh-CN" sz="2400" i="1" dirty="0">
                <a:solidFill>
                  <a:schemeClr val="bg1"/>
                </a:solidFill>
              </a:rPr>
              <a:t>Secret Labs AB</a:t>
            </a:r>
            <a:r>
              <a:rPr lang="en-US" altLang="zh-CN" sz="2400" dirty="0">
                <a:solidFill>
                  <a:schemeClr val="bg1"/>
                </a:solidFill>
              </a:rPr>
              <a:t>. Retrieved December 8, 2013</a:t>
            </a:r>
            <a:r>
              <a:rPr lang="en-US" altLang="zh-CN" sz="2400" dirty="0" smtClean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AutoNum type="arabicPeriod"/>
            </a:pPr>
            <a:r>
              <a:rPr lang="en-US" altLang="zh-CN" sz="2400" dirty="0">
                <a:solidFill>
                  <a:schemeClr val="bg1"/>
                </a:solidFill>
              </a:rPr>
              <a:t> </a:t>
            </a:r>
            <a:r>
              <a:rPr lang="en-US" altLang="zh-CN" sz="2400" i="1" u="sng" dirty="0">
                <a:solidFill>
                  <a:schemeClr val="bg1"/>
                </a:solidFill>
                <a:hlinkClick r:id="rId7"/>
              </a:rPr>
              <a:t>"Details of package python-imaging in </a:t>
            </a:r>
            <a:r>
              <a:rPr lang="en-US" altLang="zh-CN" sz="2400" i="1" u="sng" dirty="0" err="1">
                <a:solidFill>
                  <a:schemeClr val="bg1"/>
                </a:solidFill>
                <a:hlinkClick r:id="rId7"/>
              </a:rPr>
              <a:t>sid</a:t>
            </a:r>
            <a:r>
              <a:rPr lang="en-US" altLang="zh-CN" sz="2400" i="1" u="sng" dirty="0">
                <a:solidFill>
                  <a:schemeClr val="bg1"/>
                </a:solidFill>
                <a:hlinkClick r:id="rId7"/>
              </a:rPr>
              <a:t>"</a:t>
            </a:r>
            <a:r>
              <a:rPr lang="en-US" altLang="zh-CN" sz="2400" i="1" dirty="0">
                <a:solidFill>
                  <a:schemeClr val="bg1"/>
                </a:solidFill>
              </a:rPr>
              <a:t>. packages.debian.org. </a:t>
            </a:r>
            <a:r>
              <a:rPr lang="en-US" altLang="zh-CN" sz="2400" i="1" dirty="0">
                <a:solidFill>
                  <a:schemeClr val="bg1"/>
                </a:solidFill>
                <a:hlinkClick r:id="rId8" tooltip="Software in the Public Interest"/>
              </a:rPr>
              <a:t>Software in the Public Interest</a:t>
            </a:r>
            <a:r>
              <a:rPr lang="en-US" altLang="zh-CN" sz="2400" i="1" dirty="0">
                <a:solidFill>
                  <a:schemeClr val="bg1"/>
                </a:solidFill>
              </a:rPr>
              <a:t>. Retrieved December 8, 2013</a:t>
            </a:r>
            <a:r>
              <a:rPr lang="en-US" altLang="zh-CN" sz="2400" i="1" dirty="0" smtClean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AutoNum type="arabicPeriod"/>
            </a:pPr>
            <a:r>
              <a:rPr lang="en-US" altLang="zh-CN" sz="2400" u="sng" dirty="0">
                <a:solidFill>
                  <a:schemeClr val="bg1"/>
                </a:solidFill>
                <a:hlinkClick r:id="rId9"/>
              </a:rPr>
              <a:t>"</a:t>
            </a:r>
            <a:r>
              <a:rPr lang="en-US" altLang="zh-CN" sz="2400" u="sng" dirty="0" err="1">
                <a:solidFill>
                  <a:schemeClr val="bg1"/>
                </a:solidFill>
                <a:hlinkClick r:id="rId9"/>
              </a:rPr>
              <a:t>NumPy</a:t>
            </a:r>
            <a:r>
              <a:rPr lang="en-US" altLang="zh-CN" sz="2400" u="sng" dirty="0">
                <a:solidFill>
                  <a:schemeClr val="bg1"/>
                </a:solidFill>
                <a:hlinkClick r:id="rId9"/>
              </a:rPr>
              <a:t> </a:t>
            </a:r>
            <a:r>
              <a:rPr lang="en-US" altLang="zh-CN" sz="2400" u="sng" dirty="0" err="1">
                <a:solidFill>
                  <a:schemeClr val="bg1"/>
                </a:solidFill>
                <a:hlinkClick r:id="rId9"/>
              </a:rPr>
              <a:t>Sourceforge</a:t>
            </a:r>
            <a:r>
              <a:rPr lang="en-US" altLang="zh-CN" sz="2400" u="sng" dirty="0">
                <a:solidFill>
                  <a:schemeClr val="bg1"/>
                </a:solidFill>
                <a:hlinkClick r:id="rId9"/>
              </a:rPr>
              <a:t> Files"</a:t>
            </a:r>
            <a:r>
              <a:rPr lang="en-US" altLang="zh-CN" sz="2400" dirty="0">
                <a:solidFill>
                  <a:schemeClr val="bg1"/>
                </a:solidFill>
              </a:rPr>
              <a:t>. Retrieved 2008-03-24</a:t>
            </a:r>
            <a:r>
              <a:rPr lang="en-US" altLang="zh-CN" sz="2400" dirty="0" smtClean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AutoNum type="arabicPeriod"/>
            </a:pPr>
            <a:r>
              <a:rPr lang="en-US" altLang="zh-CN" sz="2400" dirty="0">
                <a:solidFill>
                  <a:schemeClr val="bg1"/>
                </a:solidFill>
              </a:rPr>
              <a:t> </a:t>
            </a:r>
            <a:r>
              <a:rPr lang="en-US" altLang="zh-CN" sz="2400" i="1" u="sng" dirty="0">
                <a:solidFill>
                  <a:schemeClr val="bg1"/>
                </a:solidFill>
                <a:hlinkClick r:id="rId10"/>
              </a:rPr>
              <a:t>"</a:t>
            </a:r>
            <a:r>
              <a:rPr lang="en-US" altLang="zh-CN" sz="2400" i="1" u="sng" dirty="0" err="1">
                <a:solidFill>
                  <a:schemeClr val="bg1"/>
                </a:solidFill>
                <a:hlinkClick r:id="rId10"/>
              </a:rPr>
              <a:t>Numarray</a:t>
            </a:r>
            <a:r>
              <a:rPr lang="en-US" altLang="zh-CN" sz="2400" i="1" u="sng" dirty="0">
                <a:solidFill>
                  <a:schemeClr val="bg1"/>
                </a:solidFill>
                <a:hlinkClick r:id="rId10"/>
              </a:rPr>
              <a:t> Homepage"</a:t>
            </a:r>
            <a:r>
              <a:rPr lang="en-US" altLang="zh-CN" sz="2400" i="1" dirty="0">
                <a:solidFill>
                  <a:schemeClr val="bg1"/>
                </a:solidFill>
              </a:rPr>
              <a:t>. Retrieved 2006-06-24</a:t>
            </a:r>
            <a:r>
              <a:rPr lang="en-US" altLang="zh-CN" sz="2400" i="1" dirty="0" smtClean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AutoNum type="arabicPeriod"/>
            </a:pPr>
            <a:r>
              <a:rPr lang="en-US" altLang="zh-CN" sz="2400" dirty="0">
                <a:solidFill>
                  <a:schemeClr val="bg1"/>
                </a:solidFill>
              </a:rPr>
              <a:t> </a:t>
            </a:r>
            <a:r>
              <a:rPr lang="en-US" altLang="zh-CN" sz="2400" i="1" u="sng" dirty="0">
                <a:solidFill>
                  <a:schemeClr val="bg1"/>
                </a:solidFill>
                <a:hlinkClick r:id="rId11"/>
              </a:rPr>
              <a:t>"</a:t>
            </a:r>
            <a:r>
              <a:rPr lang="en-US" altLang="zh-CN" sz="2400" i="1" u="sng" dirty="0" err="1">
                <a:solidFill>
                  <a:schemeClr val="bg1"/>
                </a:solidFill>
                <a:hlinkClick r:id="rId11"/>
              </a:rPr>
              <a:t>NumPy</a:t>
            </a:r>
            <a:r>
              <a:rPr lang="en-US" altLang="zh-CN" sz="2400" i="1" u="sng" dirty="0">
                <a:solidFill>
                  <a:schemeClr val="bg1"/>
                </a:solidFill>
                <a:hlinkClick r:id="rId11"/>
              </a:rPr>
              <a:t> 1.5.0 Release Notes"</a:t>
            </a:r>
            <a:r>
              <a:rPr lang="en-US" altLang="zh-CN" sz="2400" i="1" dirty="0">
                <a:solidFill>
                  <a:schemeClr val="bg1"/>
                </a:solidFill>
              </a:rPr>
              <a:t>. Retrieved 2011-04-29.</a:t>
            </a: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64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0"/>
          <p:cNvSpPr/>
          <p:nvPr/>
        </p:nvSpPr>
        <p:spPr>
          <a:xfrm rot="7005394">
            <a:off x="6747953" y="200966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noFill/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10"/>
          <p:cNvSpPr/>
          <p:nvPr/>
        </p:nvSpPr>
        <p:spPr>
          <a:xfrm>
            <a:off x="1934834" y="453454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31000"/>
                </a:schemeClr>
              </a:gs>
              <a:gs pos="10000">
                <a:srgbClr val="E2ED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>
            <a:off x="4696314" y="1531855"/>
            <a:ext cx="2952206" cy="2351314"/>
          </a:xfrm>
          <a:prstGeom prst="triangle">
            <a:avLst>
              <a:gd name="adj" fmla="val 47680"/>
            </a:avLst>
          </a:prstGeom>
          <a:noFill/>
          <a:ln w="146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10800000">
            <a:off x="3713816" y="1471150"/>
            <a:ext cx="4764368" cy="3915699"/>
          </a:xfrm>
          <a:prstGeom prst="triangle">
            <a:avLst/>
          </a:prstGeom>
          <a:noFill/>
          <a:ln w="28575">
            <a:solidFill>
              <a:schemeClr val="bg1">
                <a:alpha val="6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29178" y="2587117"/>
            <a:ext cx="113364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6000" dirty="0"/>
          </a:p>
        </p:txBody>
      </p:sp>
      <p:sp>
        <p:nvSpPr>
          <p:cNvPr id="7" name="矩形 6"/>
          <p:cNvSpPr/>
          <p:nvPr/>
        </p:nvSpPr>
        <p:spPr>
          <a:xfrm>
            <a:off x="5032183" y="5888201"/>
            <a:ext cx="21276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2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70786" y="298464"/>
            <a:ext cx="1960866" cy="751117"/>
            <a:chOff x="1224505" y="914403"/>
            <a:chExt cx="1960866" cy="960122"/>
          </a:xfrm>
        </p:grpSpPr>
        <p:sp>
          <p:nvSpPr>
            <p:cNvPr id="4" name="等腰三角形 3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等腰三角形 4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 rot="10800000">
            <a:off x="9172396" y="298464"/>
            <a:ext cx="1960866" cy="751117"/>
            <a:chOff x="1224505" y="914403"/>
            <a:chExt cx="1960866" cy="960122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4687814" y="393091"/>
            <a:ext cx="21276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031653" y="3709828"/>
            <a:ext cx="1327779" cy="1327779"/>
            <a:chOff x="5927995" y="2534194"/>
            <a:chExt cx="2616903" cy="2616903"/>
          </a:xfrm>
        </p:grpSpPr>
        <p:sp>
          <p:nvSpPr>
            <p:cNvPr id="11" name="椭圆 10"/>
            <p:cNvSpPr/>
            <p:nvPr/>
          </p:nvSpPr>
          <p:spPr>
            <a:xfrm>
              <a:off x="5936690" y="2534194"/>
              <a:ext cx="2608208" cy="261690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饼形 11"/>
            <p:cNvSpPr/>
            <p:nvPr/>
          </p:nvSpPr>
          <p:spPr>
            <a:xfrm>
              <a:off x="5927995" y="2534194"/>
              <a:ext cx="2616903" cy="2616903"/>
            </a:xfrm>
            <a:prstGeom prst="pie">
              <a:avLst>
                <a:gd name="adj1" fmla="val 17067045"/>
                <a:gd name="adj2" fmla="val 632346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415596" y="2146941"/>
            <a:ext cx="1327779" cy="1327779"/>
            <a:chOff x="5927995" y="2534194"/>
            <a:chExt cx="2616903" cy="2616903"/>
          </a:xfrm>
        </p:grpSpPr>
        <p:sp>
          <p:nvSpPr>
            <p:cNvPr id="15" name="椭圆 14"/>
            <p:cNvSpPr/>
            <p:nvPr/>
          </p:nvSpPr>
          <p:spPr>
            <a:xfrm>
              <a:off x="5936690" y="2534194"/>
              <a:ext cx="2608208" cy="261690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饼形 15"/>
            <p:cNvSpPr/>
            <p:nvPr/>
          </p:nvSpPr>
          <p:spPr>
            <a:xfrm>
              <a:off x="5927995" y="2534194"/>
              <a:ext cx="2616903" cy="2616903"/>
            </a:xfrm>
            <a:prstGeom prst="pie">
              <a:avLst>
                <a:gd name="adj1" fmla="val 21571980"/>
                <a:gd name="adj2" fmla="val 6253276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432110" y="2101220"/>
            <a:ext cx="1327779" cy="1327779"/>
            <a:chOff x="5927996" y="2534194"/>
            <a:chExt cx="2616904" cy="2616903"/>
          </a:xfrm>
        </p:grpSpPr>
        <p:sp>
          <p:nvSpPr>
            <p:cNvPr id="18" name="椭圆 17"/>
            <p:cNvSpPr/>
            <p:nvPr/>
          </p:nvSpPr>
          <p:spPr>
            <a:xfrm>
              <a:off x="5936690" y="2534194"/>
              <a:ext cx="2608208" cy="261690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饼形 18"/>
            <p:cNvSpPr/>
            <p:nvPr/>
          </p:nvSpPr>
          <p:spPr>
            <a:xfrm>
              <a:off x="5927996" y="2534194"/>
              <a:ext cx="2616904" cy="2616903"/>
            </a:xfrm>
            <a:prstGeom prst="pie">
              <a:avLst>
                <a:gd name="adj1" fmla="val 21509466"/>
                <a:gd name="adj2" fmla="val 4152137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096000" y="3961476"/>
            <a:ext cx="1327779" cy="1327779"/>
            <a:chOff x="5927997" y="2534194"/>
            <a:chExt cx="2616903" cy="2616903"/>
          </a:xfrm>
        </p:grpSpPr>
        <p:sp>
          <p:nvSpPr>
            <p:cNvPr id="22" name="椭圆 21"/>
            <p:cNvSpPr/>
            <p:nvPr/>
          </p:nvSpPr>
          <p:spPr>
            <a:xfrm>
              <a:off x="5936690" y="2534194"/>
              <a:ext cx="2608208" cy="261690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饼形 22"/>
            <p:cNvSpPr/>
            <p:nvPr/>
          </p:nvSpPr>
          <p:spPr>
            <a:xfrm>
              <a:off x="5927997" y="2534194"/>
              <a:ext cx="2616903" cy="2616903"/>
            </a:xfrm>
            <a:prstGeom prst="pie">
              <a:avLst>
                <a:gd name="adj1" fmla="val 15011237"/>
                <a:gd name="adj2" fmla="val 2695063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25" name="直接连接符 24"/>
          <p:cNvCxnSpPr/>
          <p:nvPr/>
        </p:nvCxnSpPr>
        <p:spPr>
          <a:xfrm flipH="1">
            <a:off x="3695543" y="2778173"/>
            <a:ext cx="415072" cy="16086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stCxn id="16" idx="0"/>
            <a:endCxn id="18" idx="6"/>
          </p:cNvCxnSpPr>
          <p:nvPr/>
        </p:nvCxnSpPr>
        <p:spPr>
          <a:xfrm flipV="1">
            <a:off x="4743375" y="2765110"/>
            <a:ext cx="2016513" cy="457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6122126" y="2810830"/>
            <a:ext cx="663888" cy="18602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359432" y="4519749"/>
            <a:ext cx="2448297" cy="15133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4110615" y="2860828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/>
          </a:p>
        </p:txBody>
      </p:sp>
      <p:sp>
        <p:nvSpPr>
          <p:cNvPr id="36" name="矩形 35"/>
          <p:cNvSpPr/>
          <p:nvPr/>
        </p:nvSpPr>
        <p:spPr>
          <a:xfrm>
            <a:off x="6267160" y="2763258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dirty="0"/>
          </a:p>
        </p:txBody>
      </p:sp>
      <p:sp>
        <p:nvSpPr>
          <p:cNvPr id="37" name="矩形 36"/>
          <p:cNvSpPr/>
          <p:nvPr/>
        </p:nvSpPr>
        <p:spPr>
          <a:xfrm>
            <a:off x="6873906" y="4218293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dirty="0"/>
          </a:p>
        </p:txBody>
      </p:sp>
      <p:sp>
        <p:nvSpPr>
          <p:cNvPr id="39" name="矩形 38"/>
          <p:cNvSpPr/>
          <p:nvPr/>
        </p:nvSpPr>
        <p:spPr>
          <a:xfrm>
            <a:off x="3842648" y="3951114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/>
          </a:p>
        </p:txBody>
      </p:sp>
      <p:cxnSp>
        <p:nvCxnSpPr>
          <p:cNvPr id="41" name="直接连接符 40"/>
          <p:cNvCxnSpPr/>
          <p:nvPr/>
        </p:nvCxnSpPr>
        <p:spPr>
          <a:xfrm>
            <a:off x="3695542" y="2101220"/>
            <a:ext cx="415073" cy="676953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V="1">
            <a:off x="901337" y="2101220"/>
            <a:ext cx="2794205" cy="45721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flipV="1">
            <a:off x="6096000" y="2165408"/>
            <a:ext cx="663888" cy="62256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6772951" y="2144744"/>
            <a:ext cx="2553929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H="1">
            <a:off x="6693711" y="4679958"/>
            <a:ext cx="114018" cy="884819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6693711" y="5564777"/>
            <a:ext cx="2815186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endCxn id="11" idx="3"/>
          </p:cNvCxnSpPr>
          <p:nvPr/>
        </p:nvCxnSpPr>
        <p:spPr>
          <a:xfrm flipH="1">
            <a:off x="3229868" y="4412779"/>
            <a:ext cx="465674" cy="430379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11" idx="3"/>
          </p:cNvCxnSpPr>
          <p:nvPr/>
        </p:nvCxnSpPr>
        <p:spPr>
          <a:xfrm flipH="1">
            <a:off x="796834" y="4843158"/>
            <a:ext cx="2433034" cy="316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组合 58"/>
          <p:cNvGrpSpPr/>
          <p:nvPr/>
        </p:nvGrpSpPr>
        <p:grpSpPr>
          <a:xfrm>
            <a:off x="1124496" y="2270419"/>
            <a:ext cx="2264975" cy="764506"/>
            <a:chOff x="1124496" y="2270419"/>
            <a:chExt cx="2264975" cy="764506"/>
          </a:xfrm>
        </p:grpSpPr>
        <p:sp>
          <p:nvSpPr>
            <p:cNvPr id="57" name="矩形 56"/>
            <p:cNvSpPr/>
            <p:nvPr/>
          </p:nvSpPr>
          <p:spPr>
            <a:xfrm>
              <a:off x="1228578" y="2270419"/>
              <a:ext cx="198323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n"/>
              </a:pPr>
              <a:r>
                <a:rPr lang="en-US" altLang="zh-CN" dirty="0" smtClean="0">
                  <a:solidFill>
                    <a:schemeClr val="bg1"/>
                  </a:solidFill>
                </a:rPr>
                <a:t>Python –v 3.6.3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124496" y="2727148"/>
              <a:ext cx="226497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243326" y="2307344"/>
            <a:ext cx="2264975" cy="764506"/>
            <a:chOff x="1124496" y="2270419"/>
            <a:chExt cx="2264975" cy="764506"/>
          </a:xfrm>
        </p:grpSpPr>
        <p:sp>
          <p:nvSpPr>
            <p:cNvPr id="61" name="矩形 60"/>
            <p:cNvSpPr/>
            <p:nvPr/>
          </p:nvSpPr>
          <p:spPr>
            <a:xfrm>
              <a:off x="1228578" y="2270419"/>
              <a:ext cx="200407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n"/>
              </a:pPr>
              <a:r>
                <a:rPr lang="en-US" altLang="zh-CN" sz="2000" dirty="0" smtClean="0">
                  <a:solidFill>
                    <a:schemeClr val="bg1"/>
                  </a:solidFill>
                </a:rPr>
                <a:t>UI –</a:t>
              </a:r>
              <a:r>
                <a:rPr lang="en-US" altLang="zh-CN" sz="2000" dirty="0" err="1" smtClean="0">
                  <a:solidFill>
                    <a:schemeClr val="bg1"/>
                  </a:solidFill>
                </a:rPr>
                <a:t>tkinter</a:t>
              </a:r>
              <a:r>
                <a:rPr lang="en-US" altLang="zh-CN" sz="2000" dirty="0" smtClean="0">
                  <a:solidFill>
                    <a:schemeClr val="bg1"/>
                  </a:solidFill>
                </a:rPr>
                <a:t> 8.6</a:t>
              </a:r>
            </a:p>
          </p:txBody>
        </p:sp>
        <p:sp>
          <p:nvSpPr>
            <p:cNvPr id="62" name="矩形 61"/>
            <p:cNvSpPr/>
            <p:nvPr/>
          </p:nvSpPr>
          <p:spPr>
            <a:xfrm>
              <a:off x="1124496" y="2727148"/>
              <a:ext cx="226497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7561043" y="5122367"/>
            <a:ext cx="3680702" cy="764506"/>
            <a:chOff x="1124496" y="2270419"/>
            <a:chExt cx="3680702" cy="764506"/>
          </a:xfrm>
        </p:grpSpPr>
        <p:sp>
          <p:nvSpPr>
            <p:cNvPr id="64" name="矩形 63"/>
            <p:cNvSpPr/>
            <p:nvPr/>
          </p:nvSpPr>
          <p:spPr>
            <a:xfrm>
              <a:off x="1228578" y="2270419"/>
              <a:ext cx="357662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n"/>
              </a:pPr>
              <a:r>
                <a:rPr lang="en-US" altLang="zh-CN" sz="2000" dirty="0" smtClean="0">
                  <a:solidFill>
                    <a:schemeClr val="bg1"/>
                  </a:solidFill>
                </a:rPr>
                <a:t>Package:</a:t>
              </a:r>
            </a:p>
            <a:p>
              <a:pPr marL="285750" indent="-285750">
                <a:buFont typeface="Wingdings" panose="05000000000000000000" pitchFamily="2" charset="2"/>
                <a:buChar char="n"/>
              </a:pPr>
              <a:r>
                <a:rPr lang="en-US" altLang="zh-CN" sz="2000" dirty="0" err="1" smtClean="0">
                  <a:solidFill>
                    <a:schemeClr val="bg1"/>
                  </a:solidFill>
                </a:rPr>
                <a:t>Numpy</a:t>
              </a:r>
              <a:r>
                <a:rPr lang="en-US" altLang="zh-CN" sz="2000" dirty="0" smtClean="0">
                  <a:solidFill>
                    <a:schemeClr val="bg1"/>
                  </a:solidFill>
                </a:rPr>
                <a:t>, pillow, </a:t>
              </a:r>
              <a:r>
                <a:rPr lang="en-US" altLang="zh-CN" sz="2000" dirty="0" err="1" smtClean="0">
                  <a:solidFill>
                    <a:schemeClr val="bg1"/>
                  </a:solidFill>
                </a:rPr>
                <a:t>opencv</a:t>
              </a:r>
              <a:r>
                <a:rPr lang="en-US" altLang="zh-CN" sz="2000" dirty="0" smtClean="0">
                  <a:solidFill>
                    <a:schemeClr val="bg1"/>
                  </a:solidFill>
                </a:rPr>
                <a:t> 3.3.1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124496" y="2727148"/>
              <a:ext cx="226497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817695" y="5020093"/>
            <a:ext cx="2518065" cy="711049"/>
            <a:chOff x="871406" y="2323876"/>
            <a:chExt cx="2518065" cy="711049"/>
          </a:xfrm>
        </p:grpSpPr>
        <p:sp>
          <p:nvSpPr>
            <p:cNvPr id="67" name="矩形 66"/>
            <p:cNvSpPr/>
            <p:nvPr/>
          </p:nvSpPr>
          <p:spPr>
            <a:xfrm>
              <a:off x="871406" y="2323876"/>
              <a:ext cx="47320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n"/>
              </a:pP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1124496" y="2727148"/>
              <a:ext cx="226497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sp>
        <p:nvSpPr>
          <p:cNvPr id="51" name="矩形 50"/>
          <p:cNvSpPr/>
          <p:nvPr/>
        </p:nvSpPr>
        <p:spPr>
          <a:xfrm>
            <a:off x="1124496" y="5058276"/>
            <a:ext cx="270619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 err="1" smtClean="0">
                <a:solidFill>
                  <a:schemeClr val="bg1"/>
                </a:solidFill>
              </a:rPr>
              <a:t>Numba</a:t>
            </a:r>
            <a:r>
              <a:rPr lang="en-US" altLang="zh-CN" dirty="0" smtClean="0">
                <a:solidFill>
                  <a:schemeClr val="bg1"/>
                </a:solidFill>
              </a:rPr>
              <a:t>, used to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Improve the efficiency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o</a:t>
            </a:r>
            <a:r>
              <a:rPr lang="en-US" altLang="zh-CN" dirty="0" smtClean="0">
                <a:solidFill>
                  <a:schemeClr val="bg1"/>
                </a:solidFill>
              </a:rPr>
              <a:t>f pre-process the image</a:t>
            </a:r>
          </a:p>
        </p:txBody>
      </p:sp>
    </p:spTree>
    <p:extLst>
      <p:ext uri="{BB962C8B-B14F-4D97-AF65-F5344CB8AC3E}">
        <p14:creationId xmlns:p14="http://schemas.microsoft.com/office/powerpoint/2010/main" val="3793078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0"/>
          <p:cNvSpPr/>
          <p:nvPr/>
        </p:nvSpPr>
        <p:spPr>
          <a:xfrm rot="7005394">
            <a:off x="6747953" y="200966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noFill/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10"/>
          <p:cNvSpPr/>
          <p:nvPr/>
        </p:nvSpPr>
        <p:spPr>
          <a:xfrm>
            <a:off x="1934834" y="453454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31000"/>
                </a:schemeClr>
              </a:gs>
              <a:gs pos="10000">
                <a:srgbClr val="E2ED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>
            <a:off x="4696314" y="1531855"/>
            <a:ext cx="2952206" cy="2351314"/>
          </a:xfrm>
          <a:prstGeom prst="triangle">
            <a:avLst>
              <a:gd name="adj" fmla="val 47680"/>
            </a:avLst>
          </a:prstGeom>
          <a:noFill/>
          <a:ln w="146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10800000">
            <a:off x="3713816" y="1471150"/>
            <a:ext cx="4764368" cy="3915699"/>
          </a:xfrm>
          <a:prstGeom prst="triangle">
            <a:avLst/>
          </a:prstGeom>
          <a:noFill/>
          <a:ln w="28575">
            <a:solidFill>
              <a:schemeClr val="bg1">
                <a:alpha val="6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29178" y="2587117"/>
            <a:ext cx="113364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6000" dirty="0"/>
          </a:p>
        </p:txBody>
      </p:sp>
      <p:sp>
        <p:nvSpPr>
          <p:cNvPr id="7" name="矩形 6"/>
          <p:cNvSpPr/>
          <p:nvPr/>
        </p:nvSpPr>
        <p:spPr>
          <a:xfrm>
            <a:off x="5070398" y="5888201"/>
            <a:ext cx="20512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Comparison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0486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70786" y="298464"/>
            <a:ext cx="1960866" cy="751117"/>
            <a:chOff x="1224505" y="914403"/>
            <a:chExt cx="1960866" cy="960122"/>
          </a:xfrm>
        </p:grpSpPr>
        <p:sp>
          <p:nvSpPr>
            <p:cNvPr id="4" name="等腰三角形 3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等腰三角形 4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 rot="10800000">
            <a:off x="9172396" y="298464"/>
            <a:ext cx="1960866" cy="751117"/>
            <a:chOff x="1224505" y="914403"/>
            <a:chExt cx="1960866" cy="960122"/>
          </a:xfrm>
        </p:grpSpPr>
        <p:sp>
          <p:nvSpPr>
            <p:cNvPr id="8" name="等腰三角形 7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4687814" y="393091"/>
            <a:ext cx="20512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Comparison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110615" y="2860828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/>
          </a:p>
        </p:txBody>
      </p:sp>
      <p:sp>
        <p:nvSpPr>
          <p:cNvPr id="36" name="矩形 35"/>
          <p:cNvSpPr/>
          <p:nvPr/>
        </p:nvSpPr>
        <p:spPr>
          <a:xfrm>
            <a:off x="6267160" y="2763258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dirty="0"/>
          </a:p>
        </p:txBody>
      </p:sp>
      <p:sp>
        <p:nvSpPr>
          <p:cNvPr id="37" name="矩形 36"/>
          <p:cNvSpPr/>
          <p:nvPr/>
        </p:nvSpPr>
        <p:spPr>
          <a:xfrm>
            <a:off x="6873906" y="4218293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dirty="0"/>
          </a:p>
        </p:txBody>
      </p:sp>
      <p:sp>
        <p:nvSpPr>
          <p:cNvPr id="39" name="矩形 38"/>
          <p:cNvSpPr/>
          <p:nvPr/>
        </p:nvSpPr>
        <p:spPr>
          <a:xfrm>
            <a:off x="3842648" y="3951114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/>
          </a:p>
        </p:txBody>
      </p:sp>
      <p:sp>
        <p:nvSpPr>
          <p:cNvPr id="65" name="矩形 64"/>
          <p:cNvSpPr/>
          <p:nvPr/>
        </p:nvSpPr>
        <p:spPr>
          <a:xfrm>
            <a:off x="7561043" y="5579096"/>
            <a:ext cx="22649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1400" dirty="0"/>
          </a:p>
        </p:txBody>
      </p:sp>
      <p:grpSp>
        <p:nvGrpSpPr>
          <p:cNvPr id="66" name="组合 65"/>
          <p:cNvGrpSpPr/>
          <p:nvPr/>
        </p:nvGrpSpPr>
        <p:grpSpPr>
          <a:xfrm>
            <a:off x="817695" y="5020093"/>
            <a:ext cx="2518065" cy="711049"/>
            <a:chOff x="871406" y="2323876"/>
            <a:chExt cx="2518065" cy="711049"/>
          </a:xfrm>
        </p:grpSpPr>
        <p:sp>
          <p:nvSpPr>
            <p:cNvPr id="67" name="矩形 66"/>
            <p:cNvSpPr/>
            <p:nvPr/>
          </p:nvSpPr>
          <p:spPr>
            <a:xfrm>
              <a:off x="871406" y="2323876"/>
              <a:ext cx="47320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n"/>
              </a:pP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1124496" y="2727148"/>
              <a:ext cx="226497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28" y="2507399"/>
            <a:ext cx="4447013" cy="358318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90901" y="1810678"/>
            <a:ext cx="2630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Group Project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452" y="2507398"/>
            <a:ext cx="5506783" cy="3583187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7561043" y="1810678"/>
            <a:ext cx="32111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Individual Project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080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70786" y="298464"/>
            <a:ext cx="1960866" cy="751117"/>
            <a:chOff x="1224505" y="914403"/>
            <a:chExt cx="1960866" cy="960122"/>
          </a:xfrm>
        </p:grpSpPr>
        <p:sp>
          <p:nvSpPr>
            <p:cNvPr id="3" name="等腰三角形 2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 rot="10800000">
            <a:off x="9172396" y="298464"/>
            <a:ext cx="1960866" cy="751117"/>
            <a:chOff x="1224505" y="914403"/>
            <a:chExt cx="1960866" cy="960122"/>
          </a:xfrm>
        </p:grpSpPr>
        <p:sp>
          <p:nvSpPr>
            <p:cNvPr id="6" name="等腰三角形 5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5656229" y="396817"/>
            <a:ext cx="20512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Comparison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TextBox 12"/>
          <p:cNvSpPr txBox="1"/>
          <p:nvPr/>
        </p:nvSpPr>
        <p:spPr>
          <a:xfrm>
            <a:off x="5435172" y="1285343"/>
            <a:ext cx="3144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i="1" dirty="0" smtClean="0">
                <a:solidFill>
                  <a:schemeClr val="bg1"/>
                </a:solidFill>
                <a:latin typeface="+mj-lt"/>
              </a:rPr>
              <a:t>Individual project</a:t>
            </a:r>
            <a:endParaRPr lang="en-US" sz="2000" b="1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TextBox 13"/>
          <p:cNvSpPr txBox="1"/>
          <p:nvPr/>
        </p:nvSpPr>
        <p:spPr>
          <a:xfrm>
            <a:off x="5786219" y="1874532"/>
            <a:ext cx="14186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1"/>
                </a:solidFill>
              </a:rPr>
              <a:t>function 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62" name="TextBox 16"/>
          <p:cNvSpPr txBox="1"/>
          <p:nvPr/>
        </p:nvSpPr>
        <p:spPr>
          <a:xfrm>
            <a:off x="5819740" y="2829035"/>
            <a:ext cx="1344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1"/>
                </a:solidFill>
              </a:rPr>
              <a:t>interface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63" name="Rounded Rectangle 17"/>
          <p:cNvSpPr/>
          <p:nvPr/>
        </p:nvSpPr>
        <p:spPr>
          <a:xfrm>
            <a:off x="7144370" y="1958929"/>
            <a:ext cx="3580929" cy="16353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4" name="Rounded Rectangle 18"/>
          <p:cNvSpPr/>
          <p:nvPr/>
        </p:nvSpPr>
        <p:spPr>
          <a:xfrm>
            <a:off x="7144371" y="1953373"/>
            <a:ext cx="3562162" cy="16909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5" name="Rounded Rectangle 19"/>
          <p:cNvSpPr/>
          <p:nvPr/>
        </p:nvSpPr>
        <p:spPr>
          <a:xfrm>
            <a:off x="7144370" y="2464439"/>
            <a:ext cx="3580929" cy="16353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6" name="Rounded Rectangle 20"/>
          <p:cNvSpPr/>
          <p:nvPr/>
        </p:nvSpPr>
        <p:spPr>
          <a:xfrm>
            <a:off x="7164376" y="2463242"/>
            <a:ext cx="3465175" cy="18090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7" name="Rounded Rectangle 21"/>
          <p:cNvSpPr/>
          <p:nvPr/>
        </p:nvSpPr>
        <p:spPr>
          <a:xfrm>
            <a:off x="7164376" y="2922316"/>
            <a:ext cx="3580929" cy="16353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8" name="Rounded Rectangle 22"/>
          <p:cNvSpPr/>
          <p:nvPr/>
        </p:nvSpPr>
        <p:spPr>
          <a:xfrm>
            <a:off x="7164377" y="2921988"/>
            <a:ext cx="1664314" cy="17197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1" name="TextBox 26"/>
          <p:cNvSpPr txBox="1"/>
          <p:nvPr/>
        </p:nvSpPr>
        <p:spPr>
          <a:xfrm>
            <a:off x="5369215" y="3807954"/>
            <a:ext cx="2549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i="1" dirty="0" smtClean="0">
                <a:solidFill>
                  <a:schemeClr val="bg1"/>
                </a:solidFill>
                <a:latin typeface="+mj-lt"/>
              </a:rPr>
              <a:t>Group project</a:t>
            </a:r>
            <a:endParaRPr lang="en-US" sz="2000" b="1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2" name="TextBox 27"/>
          <p:cNvSpPr txBox="1"/>
          <p:nvPr/>
        </p:nvSpPr>
        <p:spPr>
          <a:xfrm>
            <a:off x="5786219" y="4394812"/>
            <a:ext cx="14186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1"/>
                </a:solidFill>
              </a:rPr>
              <a:t>function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73" name="TextBox 28"/>
          <p:cNvSpPr txBox="1"/>
          <p:nvPr/>
        </p:nvSpPr>
        <p:spPr>
          <a:xfrm>
            <a:off x="5597984" y="4815961"/>
            <a:ext cx="1921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1"/>
                </a:solidFill>
              </a:rPr>
              <a:t>Image process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75" name="TextBox 30"/>
          <p:cNvSpPr txBox="1"/>
          <p:nvPr/>
        </p:nvSpPr>
        <p:spPr>
          <a:xfrm>
            <a:off x="5878991" y="5302115"/>
            <a:ext cx="20743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b="1" dirty="0" smtClean="0">
                <a:solidFill>
                  <a:schemeClr val="bg1"/>
                </a:solidFill>
              </a:rPr>
              <a:t>interface</a:t>
            </a:r>
            <a:endParaRPr lang="en-US" altLang="zh-CN" sz="1600" b="1" dirty="0">
              <a:solidFill>
                <a:schemeClr val="bg1"/>
              </a:solidFill>
            </a:endParaRPr>
          </a:p>
        </p:txBody>
      </p:sp>
      <p:sp>
        <p:nvSpPr>
          <p:cNvPr id="76" name="Rounded Rectangle 31"/>
          <p:cNvSpPr/>
          <p:nvPr/>
        </p:nvSpPr>
        <p:spPr>
          <a:xfrm>
            <a:off x="7144370" y="4479209"/>
            <a:ext cx="3580929" cy="16353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rgbClr val="A98B80"/>
              </a:solidFill>
            </a:endParaRPr>
          </a:p>
        </p:txBody>
      </p:sp>
      <p:sp>
        <p:nvSpPr>
          <p:cNvPr id="77" name="Rounded Rectangle 32"/>
          <p:cNvSpPr/>
          <p:nvPr/>
        </p:nvSpPr>
        <p:spPr>
          <a:xfrm>
            <a:off x="7144371" y="4477407"/>
            <a:ext cx="716184" cy="165342"/>
          </a:xfrm>
          <a:prstGeom prst="roundRect">
            <a:avLst/>
          </a:prstGeom>
          <a:solidFill>
            <a:srgbClr val="FFC000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rgbClr val="A98B80"/>
              </a:solidFill>
            </a:endParaRPr>
          </a:p>
        </p:txBody>
      </p:sp>
      <p:sp>
        <p:nvSpPr>
          <p:cNvPr id="78" name="Rounded Rectangle 33"/>
          <p:cNvSpPr/>
          <p:nvPr/>
        </p:nvSpPr>
        <p:spPr>
          <a:xfrm>
            <a:off x="7125604" y="4906386"/>
            <a:ext cx="3580929" cy="16353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rgbClr val="A98B80"/>
              </a:solidFill>
            </a:endParaRPr>
          </a:p>
        </p:txBody>
      </p:sp>
      <p:sp>
        <p:nvSpPr>
          <p:cNvPr id="79" name="Rounded Rectangle 34"/>
          <p:cNvSpPr/>
          <p:nvPr/>
        </p:nvSpPr>
        <p:spPr>
          <a:xfrm>
            <a:off x="7112106" y="4906385"/>
            <a:ext cx="372047" cy="168326"/>
          </a:xfrm>
          <a:prstGeom prst="roundRect">
            <a:avLst/>
          </a:prstGeom>
          <a:solidFill>
            <a:srgbClr val="FFC000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rgbClr val="A98B80"/>
              </a:solidFill>
            </a:endParaRPr>
          </a:p>
        </p:txBody>
      </p:sp>
      <p:sp>
        <p:nvSpPr>
          <p:cNvPr id="80" name="Rounded Rectangle 35"/>
          <p:cNvSpPr/>
          <p:nvPr/>
        </p:nvSpPr>
        <p:spPr>
          <a:xfrm>
            <a:off x="7144370" y="5379627"/>
            <a:ext cx="3580929" cy="16353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rgbClr val="A98B80"/>
              </a:solidFill>
            </a:endParaRPr>
          </a:p>
        </p:txBody>
      </p:sp>
      <p:sp>
        <p:nvSpPr>
          <p:cNvPr id="81" name="Rounded Rectangle 36"/>
          <p:cNvSpPr/>
          <p:nvPr/>
        </p:nvSpPr>
        <p:spPr>
          <a:xfrm>
            <a:off x="7144370" y="5379448"/>
            <a:ext cx="1684321" cy="163717"/>
          </a:xfrm>
          <a:prstGeom prst="roundRect">
            <a:avLst/>
          </a:prstGeom>
          <a:solidFill>
            <a:srgbClr val="FFC000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rgbClr val="A98B80"/>
              </a:solidFill>
            </a:endParaRPr>
          </a:p>
        </p:txBody>
      </p:sp>
      <p:sp>
        <p:nvSpPr>
          <p:cNvPr id="87" name="TextBox 28"/>
          <p:cNvSpPr txBox="1"/>
          <p:nvPr/>
        </p:nvSpPr>
        <p:spPr>
          <a:xfrm>
            <a:off x="5597984" y="2330884"/>
            <a:ext cx="1899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1"/>
                </a:solidFill>
              </a:rPr>
              <a:t>image process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37" name="Rounded Rectangle 21"/>
          <p:cNvSpPr/>
          <p:nvPr/>
        </p:nvSpPr>
        <p:spPr>
          <a:xfrm>
            <a:off x="7125604" y="3365413"/>
            <a:ext cx="3580929" cy="146247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8" name="Rounded Rectangle 22"/>
          <p:cNvSpPr/>
          <p:nvPr/>
        </p:nvSpPr>
        <p:spPr>
          <a:xfrm>
            <a:off x="7112106" y="3363306"/>
            <a:ext cx="3594427" cy="18101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0" name="Rounded Rectangle 35"/>
          <p:cNvSpPr/>
          <p:nvPr/>
        </p:nvSpPr>
        <p:spPr>
          <a:xfrm>
            <a:off x="7144370" y="5867670"/>
            <a:ext cx="3580929" cy="15928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rgbClr val="A98B80"/>
              </a:solidFill>
            </a:endParaRPr>
          </a:p>
        </p:txBody>
      </p:sp>
      <p:sp>
        <p:nvSpPr>
          <p:cNvPr id="39" name="Rounded Rectangle 32"/>
          <p:cNvSpPr/>
          <p:nvPr/>
        </p:nvSpPr>
        <p:spPr>
          <a:xfrm>
            <a:off x="7144371" y="5852688"/>
            <a:ext cx="353280" cy="174263"/>
          </a:xfrm>
          <a:prstGeom prst="roundRect">
            <a:avLst/>
          </a:prstGeom>
          <a:solidFill>
            <a:srgbClr val="FFC000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1" dirty="0">
              <a:solidFill>
                <a:srgbClr val="A98B8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931261" y="3270377"/>
            <a:ext cx="1233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bg1"/>
                </a:solidFill>
              </a:rPr>
              <a:t>relation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878991" y="5778034"/>
            <a:ext cx="1233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bg1"/>
                </a:solidFill>
              </a:rPr>
              <a:t>relation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92" y="1608083"/>
            <a:ext cx="3846525" cy="190357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96" y="3994702"/>
            <a:ext cx="3772122" cy="203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80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0"/>
          <p:cNvSpPr/>
          <p:nvPr/>
        </p:nvSpPr>
        <p:spPr>
          <a:xfrm rot="7005394">
            <a:off x="6747953" y="200966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noFill/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10"/>
          <p:cNvSpPr/>
          <p:nvPr/>
        </p:nvSpPr>
        <p:spPr>
          <a:xfrm>
            <a:off x="1934834" y="453454"/>
            <a:ext cx="3770200" cy="6859430"/>
          </a:xfrm>
          <a:custGeom>
            <a:avLst/>
            <a:gdLst>
              <a:gd name="connsiteX0" fmla="*/ 0 w 7540399"/>
              <a:gd name="connsiteY0" fmla="*/ 6859430 h 6859430"/>
              <a:gd name="connsiteX1" fmla="*/ 3770200 w 7540399"/>
              <a:gd name="connsiteY1" fmla="*/ 0 h 6859430"/>
              <a:gd name="connsiteX2" fmla="*/ 7540399 w 7540399"/>
              <a:gd name="connsiteY2" fmla="*/ 6859430 h 6859430"/>
              <a:gd name="connsiteX3" fmla="*/ 0 w 7540399"/>
              <a:gd name="connsiteY3" fmla="*/ 6859430 h 6859430"/>
              <a:gd name="connsiteX0" fmla="*/ 0 w 3770200"/>
              <a:gd name="connsiteY0" fmla="*/ 6859430 h 6859430"/>
              <a:gd name="connsiteX1" fmla="*/ 3770200 w 3770200"/>
              <a:gd name="connsiteY1" fmla="*/ 0 h 6859430"/>
              <a:gd name="connsiteX2" fmla="*/ 0 w 3770200"/>
              <a:gd name="connsiteY2" fmla="*/ 6859430 h 685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70200" h="6859430">
                <a:moveTo>
                  <a:pt x="0" y="6859430"/>
                </a:moveTo>
                <a:lnTo>
                  <a:pt x="3770200" y="0"/>
                </a:lnTo>
                <a:lnTo>
                  <a:pt x="0" y="685943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31000"/>
                </a:schemeClr>
              </a:gs>
              <a:gs pos="10000">
                <a:srgbClr val="E2EDF7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06375">
            <a:solidFill>
              <a:schemeClr val="bg1">
                <a:lumMod val="6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>
            <a:off x="4696314" y="1531855"/>
            <a:ext cx="2952206" cy="2351314"/>
          </a:xfrm>
          <a:prstGeom prst="triangle">
            <a:avLst>
              <a:gd name="adj" fmla="val 47680"/>
            </a:avLst>
          </a:prstGeom>
          <a:noFill/>
          <a:ln w="146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10800000">
            <a:off x="3713816" y="1471150"/>
            <a:ext cx="4764368" cy="3915699"/>
          </a:xfrm>
          <a:prstGeom prst="triangle">
            <a:avLst/>
          </a:prstGeom>
          <a:noFill/>
          <a:ln w="28575">
            <a:solidFill>
              <a:schemeClr val="bg1">
                <a:alpha val="6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29178" y="2587117"/>
            <a:ext cx="113364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6000" dirty="0"/>
          </a:p>
        </p:txBody>
      </p:sp>
      <p:sp>
        <p:nvSpPr>
          <p:cNvPr id="7" name="矩形 6"/>
          <p:cNvSpPr/>
          <p:nvPr/>
        </p:nvSpPr>
        <p:spPr>
          <a:xfrm>
            <a:off x="5070398" y="5888201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function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144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70786" y="298464"/>
            <a:ext cx="1960866" cy="751117"/>
            <a:chOff x="1224505" y="914403"/>
            <a:chExt cx="1960866" cy="960122"/>
          </a:xfrm>
        </p:grpSpPr>
        <p:sp>
          <p:nvSpPr>
            <p:cNvPr id="3" name="等腰三角形 2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 rot="10800000">
            <a:off x="9172396" y="298464"/>
            <a:ext cx="1960866" cy="751117"/>
            <a:chOff x="1224505" y="914403"/>
            <a:chExt cx="1960866" cy="960122"/>
          </a:xfrm>
        </p:grpSpPr>
        <p:sp>
          <p:nvSpPr>
            <p:cNvPr id="6" name="等腰三角形 5"/>
            <p:cNvSpPr/>
            <p:nvPr/>
          </p:nvSpPr>
          <p:spPr>
            <a:xfrm rot="5400000">
              <a:off x="2051688" y="740842"/>
              <a:ext cx="960122" cy="1307244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1398066" y="740843"/>
              <a:ext cx="960121" cy="1307243"/>
            </a:xfrm>
            <a:prstGeom prst="triangle">
              <a:avLst/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5038651" y="426407"/>
            <a:ext cx="15327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Function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1309095" y="1665702"/>
            <a:ext cx="4101516" cy="2227031"/>
            <a:chOff x="1309095" y="1665702"/>
            <a:chExt cx="4101516" cy="2227031"/>
          </a:xfrm>
        </p:grpSpPr>
        <p:grpSp>
          <p:nvGrpSpPr>
            <p:cNvPr id="13" name="组合 12"/>
            <p:cNvGrpSpPr/>
            <p:nvPr/>
          </p:nvGrpSpPr>
          <p:grpSpPr>
            <a:xfrm>
              <a:off x="1309095" y="1665702"/>
              <a:ext cx="4101516" cy="2227031"/>
              <a:chOff x="1260335" y="1717953"/>
              <a:chExt cx="4101516" cy="222703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1273398" y="1945329"/>
                <a:ext cx="4088453" cy="1999655"/>
                <a:chOff x="1273398" y="1945329"/>
                <a:chExt cx="4088453" cy="1999655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1273398" y="2090058"/>
                  <a:ext cx="4075390" cy="185492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1427343" y="1945329"/>
                  <a:ext cx="3934508" cy="1828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1" name="椭圆 10"/>
              <p:cNvSpPr/>
              <p:nvPr/>
            </p:nvSpPr>
            <p:spPr>
              <a:xfrm>
                <a:off x="1260335" y="1717953"/>
                <a:ext cx="676459" cy="67184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1441174" y="1810313"/>
              <a:ext cx="412299" cy="382617"/>
              <a:chOff x="5307012" y="2815431"/>
              <a:chExt cx="1411288" cy="1309688"/>
            </a:xfrm>
            <a:solidFill>
              <a:srgbClr val="A98B80"/>
            </a:solidFill>
          </p:grpSpPr>
          <p:sp>
            <p:nvSpPr>
              <p:cNvPr id="20" name="Freeform 58"/>
              <p:cNvSpPr>
                <a:spLocks/>
              </p:cNvSpPr>
              <p:nvPr/>
            </p:nvSpPr>
            <p:spPr bwMode="auto">
              <a:xfrm>
                <a:off x="5980112" y="3183731"/>
                <a:ext cx="61913" cy="331788"/>
              </a:xfrm>
              <a:custGeom>
                <a:avLst/>
                <a:gdLst>
                  <a:gd name="T0" fmla="*/ 23 w 23"/>
                  <a:gd name="T1" fmla="*/ 112 h 124"/>
                  <a:gd name="T2" fmla="*/ 12 w 23"/>
                  <a:gd name="T3" fmla="*/ 124 h 124"/>
                  <a:gd name="T4" fmla="*/ 12 w 23"/>
                  <a:gd name="T5" fmla="*/ 124 h 124"/>
                  <a:gd name="T6" fmla="*/ 0 w 23"/>
                  <a:gd name="T7" fmla="*/ 112 h 124"/>
                  <a:gd name="T8" fmla="*/ 0 w 23"/>
                  <a:gd name="T9" fmla="*/ 11 h 124"/>
                  <a:gd name="T10" fmla="*/ 12 w 23"/>
                  <a:gd name="T11" fmla="*/ 0 h 124"/>
                  <a:gd name="T12" fmla="*/ 12 w 23"/>
                  <a:gd name="T13" fmla="*/ 0 h 124"/>
                  <a:gd name="T14" fmla="*/ 23 w 23"/>
                  <a:gd name="T15" fmla="*/ 11 h 124"/>
                  <a:gd name="T16" fmla="*/ 23 w 23"/>
                  <a:gd name="T17" fmla="*/ 1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124">
                    <a:moveTo>
                      <a:pt x="23" y="112"/>
                    </a:moveTo>
                    <a:cubicBezTo>
                      <a:pt x="23" y="119"/>
                      <a:pt x="18" y="124"/>
                      <a:pt x="12" y="124"/>
                    </a:cubicBezTo>
                    <a:cubicBezTo>
                      <a:pt x="12" y="124"/>
                      <a:pt x="12" y="124"/>
                      <a:pt x="12" y="124"/>
                    </a:cubicBezTo>
                    <a:cubicBezTo>
                      <a:pt x="5" y="124"/>
                      <a:pt x="0" y="119"/>
                      <a:pt x="0" y="11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1"/>
                    </a:cubicBezTo>
                    <a:lnTo>
                      <a:pt x="23" y="1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59"/>
              <p:cNvSpPr>
                <a:spLocks/>
              </p:cNvSpPr>
              <p:nvPr/>
            </p:nvSpPr>
            <p:spPr bwMode="auto">
              <a:xfrm>
                <a:off x="5997575" y="3496469"/>
                <a:ext cx="342900" cy="322263"/>
              </a:xfrm>
              <a:custGeom>
                <a:avLst/>
                <a:gdLst>
                  <a:gd name="T0" fmla="*/ 123 w 128"/>
                  <a:gd name="T1" fmla="*/ 99 h 120"/>
                  <a:gd name="T2" fmla="*/ 16 w 128"/>
                  <a:gd name="T3" fmla="*/ 0 h 120"/>
                  <a:gd name="T4" fmla="*/ 0 w 128"/>
                  <a:gd name="T5" fmla="*/ 16 h 120"/>
                  <a:gd name="T6" fmla="*/ 108 w 128"/>
                  <a:gd name="T7" fmla="*/ 116 h 120"/>
                  <a:gd name="T8" fmla="*/ 124 w 128"/>
                  <a:gd name="T9" fmla="*/ 115 h 120"/>
                  <a:gd name="T10" fmla="*/ 123 w 128"/>
                  <a:gd name="T11" fmla="*/ 9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8" h="120">
                    <a:moveTo>
                      <a:pt x="123" y="99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2" y="6"/>
                      <a:pt x="6" y="12"/>
                      <a:pt x="0" y="16"/>
                    </a:cubicBezTo>
                    <a:cubicBezTo>
                      <a:pt x="108" y="116"/>
                      <a:pt x="108" y="116"/>
                      <a:pt x="108" y="116"/>
                    </a:cubicBezTo>
                    <a:cubicBezTo>
                      <a:pt x="112" y="120"/>
                      <a:pt x="120" y="120"/>
                      <a:pt x="124" y="115"/>
                    </a:cubicBezTo>
                    <a:cubicBezTo>
                      <a:pt x="128" y="111"/>
                      <a:pt x="128" y="103"/>
                      <a:pt x="123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pic>
            <p:nvPicPr>
              <p:cNvPr id="22" name="Picture 60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92762" y="2815431"/>
                <a:ext cx="838200" cy="1778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3" name="Freeform 61"/>
              <p:cNvSpPr>
                <a:spLocks/>
              </p:cNvSpPr>
              <p:nvPr/>
            </p:nvSpPr>
            <p:spPr bwMode="auto">
              <a:xfrm>
                <a:off x="5932487" y="2905919"/>
                <a:ext cx="158750" cy="80963"/>
              </a:xfrm>
              <a:custGeom>
                <a:avLst/>
                <a:gdLst>
                  <a:gd name="T0" fmla="*/ 59 w 59"/>
                  <a:gd name="T1" fmla="*/ 15 h 30"/>
                  <a:gd name="T2" fmla="*/ 45 w 59"/>
                  <a:gd name="T3" fmla="*/ 30 h 30"/>
                  <a:gd name="T4" fmla="*/ 15 w 59"/>
                  <a:gd name="T5" fmla="*/ 30 h 30"/>
                  <a:gd name="T6" fmla="*/ 0 w 59"/>
                  <a:gd name="T7" fmla="*/ 15 h 30"/>
                  <a:gd name="T8" fmla="*/ 0 w 59"/>
                  <a:gd name="T9" fmla="*/ 15 h 30"/>
                  <a:gd name="T10" fmla="*/ 15 w 59"/>
                  <a:gd name="T11" fmla="*/ 0 h 30"/>
                  <a:gd name="T12" fmla="*/ 45 w 59"/>
                  <a:gd name="T13" fmla="*/ 0 h 30"/>
                  <a:gd name="T14" fmla="*/ 59 w 59"/>
                  <a:gd name="T15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" h="30">
                    <a:moveTo>
                      <a:pt x="59" y="15"/>
                    </a:moveTo>
                    <a:cubicBezTo>
                      <a:pt x="59" y="23"/>
                      <a:pt x="53" y="30"/>
                      <a:pt x="45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7" y="30"/>
                      <a:pt x="0" y="23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0"/>
                      <a:pt x="59" y="7"/>
                      <a:pt x="59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62"/>
              <p:cNvSpPr>
                <a:spLocks/>
              </p:cNvSpPr>
              <p:nvPr/>
            </p:nvSpPr>
            <p:spPr bwMode="auto">
              <a:xfrm>
                <a:off x="5578475" y="3915569"/>
                <a:ext cx="195263" cy="209550"/>
              </a:xfrm>
              <a:custGeom>
                <a:avLst/>
                <a:gdLst>
                  <a:gd name="T0" fmla="*/ 13 w 73"/>
                  <a:gd name="T1" fmla="*/ 0 h 78"/>
                  <a:gd name="T2" fmla="*/ 14 w 73"/>
                  <a:gd name="T3" fmla="*/ 66 h 78"/>
                  <a:gd name="T4" fmla="*/ 73 w 73"/>
                  <a:gd name="T5" fmla="*/ 38 h 78"/>
                  <a:gd name="T6" fmla="*/ 13 w 73"/>
                  <a:gd name="T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78">
                    <a:moveTo>
                      <a:pt x="13" y="0"/>
                    </a:moveTo>
                    <a:cubicBezTo>
                      <a:pt x="13" y="0"/>
                      <a:pt x="0" y="54"/>
                      <a:pt x="14" y="66"/>
                    </a:cubicBezTo>
                    <a:cubicBezTo>
                      <a:pt x="27" y="78"/>
                      <a:pt x="73" y="38"/>
                      <a:pt x="73" y="38"/>
                    </a:cubicBezTo>
                    <a:cubicBezTo>
                      <a:pt x="73" y="38"/>
                      <a:pt x="29" y="20"/>
                      <a:pt x="1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63"/>
              <p:cNvSpPr>
                <a:spLocks/>
              </p:cNvSpPr>
              <p:nvPr/>
            </p:nvSpPr>
            <p:spPr bwMode="auto">
              <a:xfrm>
                <a:off x="6249987" y="3915569"/>
                <a:ext cx="195263" cy="209550"/>
              </a:xfrm>
              <a:custGeom>
                <a:avLst/>
                <a:gdLst>
                  <a:gd name="T0" fmla="*/ 61 w 73"/>
                  <a:gd name="T1" fmla="*/ 0 h 78"/>
                  <a:gd name="T2" fmla="*/ 59 w 73"/>
                  <a:gd name="T3" fmla="*/ 66 h 78"/>
                  <a:gd name="T4" fmla="*/ 0 w 73"/>
                  <a:gd name="T5" fmla="*/ 38 h 78"/>
                  <a:gd name="T6" fmla="*/ 61 w 73"/>
                  <a:gd name="T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78">
                    <a:moveTo>
                      <a:pt x="61" y="0"/>
                    </a:moveTo>
                    <a:cubicBezTo>
                      <a:pt x="61" y="0"/>
                      <a:pt x="73" y="54"/>
                      <a:pt x="59" y="66"/>
                    </a:cubicBezTo>
                    <a:cubicBezTo>
                      <a:pt x="46" y="78"/>
                      <a:pt x="0" y="38"/>
                      <a:pt x="0" y="38"/>
                    </a:cubicBezTo>
                    <a:cubicBezTo>
                      <a:pt x="0" y="38"/>
                      <a:pt x="45" y="20"/>
                      <a:pt x="6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64"/>
              <p:cNvSpPr>
                <a:spLocks noEditPoints="1"/>
              </p:cNvSpPr>
              <p:nvPr/>
            </p:nvSpPr>
            <p:spPr bwMode="auto">
              <a:xfrm>
                <a:off x="5441950" y="2947194"/>
                <a:ext cx="1143000" cy="1143000"/>
              </a:xfrm>
              <a:custGeom>
                <a:avLst/>
                <a:gdLst>
                  <a:gd name="T0" fmla="*/ 0 w 426"/>
                  <a:gd name="T1" fmla="*/ 213 h 426"/>
                  <a:gd name="T2" fmla="*/ 213 w 426"/>
                  <a:gd name="T3" fmla="*/ 0 h 426"/>
                  <a:gd name="T4" fmla="*/ 213 w 426"/>
                  <a:gd name="T5" fmla="*/ 0 h 426"/>
                  <a:gd name="T6" fmla="*/ 426 w 426"/>
                  <a:gd name="T7" fmla="*/ 213 h 426"/>
                  <a:gd name="T8" fmla="*/ 426 w 426"/>
                  <a:gd name="T9" fmla="*/ 213 h 426"/>
                  <a:gd name="T10" fmla="*/ 213 w 426"/>
                  <a:gd name="T11" fmla="*/ 426 h 426"/>
                  <a:gd name="T12" fmla="*/ 213 w 426"/>
                  <a:gd name="T13" fmla="*/ 426 h 426"/>
                  <a:gd name="T14" fmla="*/ 0 w 426"/>
                  <a:gd name="T15" fmla="*/ 213 h 426"/>
                  <a:gd name="T16" fmla="*/ 32 w 426"/>
                  <a:gd name="T17" fmla="*/ 213 h 426"/>
                  <a:gd name="T18" fmla="*/ 85 w 426"/>
                  <a:gd name="T19" fmla="*/ 341 h 426"/>
                  <a:gd name="T20" fmla="*/ 85 w 426"/>
                  <a:gd name="T21" fmla="*/ 341 h 426"/>
                  <a:gd name="T22" fmla="*/ 213 w 426"/>
                  <a:gd name="T23" fmla="*/ 394 h 426"/>
                  <a:gd name="T24" fmla="*/ 213 w 426"/>
                  <a:gd name="T25" fmla="*/ 394 h 426"/>
                  <a:gd name="T26" fmla="*/ 340 w 426"/>
                  <a:gd name="T27" fmla="*/ 341 h 426"/>
                  <a:gd name="T28" fmla="*/ 340 w 426"/>
                  <a:gd name="T29" fmla="*/ 341 h 426"/>
                  <a:gd name="T30" fmla="*/ 393 w 426"/>
                  <a:gd name="T31" fmla="*/ 213 h 426"/>
                  <a:gd name="T32" fmla="*/ 393 w 426"/>
                  <a:gd name="T33" fmla="*/ 213 h 426"/>
                  <a:gd name="T34" fmla="*/ 340 w 426"/>
                  <a:gd name="T35" fmla="*/ 85 h 426"/>
                  <a:gd name="T36" fmla="*/ 340 w 426"/>
                  <a:gd name="T37" fmla="*/ 85 h 426"/>
                  <a:gd name="T38" fmla="*/ 213 w 426"/>
                  <a:gd name="T39" fmla="*/ 32 h 426"/>
                  <a:gd name="T40" fmla="*/ 213 w 426"/>
                  <a:gd name="T41" fmla="*/ 32 h 426"/>
                  <a:gd name="T42" fmla="*/ 85 w 426"/>
                  <a:gd name="T43" fmla="*/ 85 h 426"/>
                  <a:gd name="T44" fmla="*/ 85 w 426"/>
                  <a:gd name="T45" fmla="*/ 85 h 426"/>
                  <a:gd name="T46" fmla="*/ 32 w 426"/>
                  <a:gd name="T47" fmla="*/ 213 h 426"/>
                  <a:gd name="T48" fmla="*/ 32 w 426"/>
                  <a:gd name="T49" fmla="*/ 213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6" h="426">
                    <a:moveTo>
                      <a:pt x="0" y="213"/>
                    </a:moveTo>
                    <a:cubicBezTo>
                      <a:pt x="0" y="95"/>
                      <a:pt x="95" y="0"/>
                      <a:pt x="213" y="0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330" y="0"/>
                      <a:pt x="426" y="95"/>
                      <a:pt x="426" y="213"/>
                    </a:cubicBezTo>
                    <a:cubicBezTo>
                      <a:pt x="426" y="213"/>
                      <a:pt x="426" y="213"/>
                      <a:pt x="426" y="213"/>
                    </a:cubicBezTo>
                    <a:cubicBezTo>
                      <a:pt x="426" y="331"/>
                      <a:pt x="330" y="426"/>
                      <a:pt x="213" y="426"/>
                    </a:cubicBezTo>
                    <a:cubicBezTo>
                      <a:pt x="213" y="426"/>
                      <a:pt x="213" y="426"/>
                      <a:pt x="213" y="426"/>
                    </a:cubicBezTo>
                    <a:cubicBezTo>
                      <a:pt x="95" y="426"/>
                      <a:pt x="0" y="331"/>
                      <a:pt x="0" y="213"/>
                    </a:cubicBezTo>
                    <a:close/>
                    <a:moveTo>
                      <a:pt x="32" y="213"/>
                    </a:moveTo>
                    <a:cubicBezTo>
                      <a:pt x="32" y="263"/>
                      <a:pt x="52" y="308"/>
                      <a:pt x="85" y="341"/>
                    </a:cubicBezTo>
                    <a:cubicBezTo>
                      <a:pt x="85" y="341"/>
                      <a:pt x="85" y="341"/>
                      <a:pt x="85" y="341"/>
                    </a:cubicBezTo>
                    <a:cubicBezTo>
                      <a:pt x="118" y="373"/>
                      <a:pt x="163" y="394"/>
                      <a:pt x="213" y="394"/>
                    </a:cubicBezTo>
                    <a:cubicBezTo>
                      <a:pt x="213" y="394"/>
                      <a:pt x="213" y="394"/>
                      <a:pt x="213" y="394"/>
                    </a:cubicBezTo>
                    <a:cubicBezTo>
                      <a:pt x="263" y="394"/>
                      <a:pt x="308" y="373"/>
                      <a:pt x="340" y="341"/>
                    </a:cubicBezTo>
                    <a:cubicBezTo>
                      <a:pt x="340" y="341"/>
                      <a:pt x="340" y="341"/>
                      <a:pt x="340" y="341"/>
                    </a:cubicBezTo>
                    <a:cubicBezTo>
                      <a:pt x="373" y="308"/>
                      <a:pt x="393" y="263"/>
                      <a:pt x="393" y="213"/>
                    </a:cubicBezTo>
                    <a:cubicBezTo>
                      <a:pt x="393" y="213"/>
                      <a:pt x="393" y="213"/>
                      <a:pt x="393" y="213"/>
                    </a:cubicBezTo>
                    <a:cubicBezTo>
                      <a:pt x="393" y="163"/>
                      <a:pt x="373" y="118"/>
                      <a:pt x="340" y="85"/>
                    </a:cubicBezTo>
                    <a:cubicBezTo>
                      <a:pt x="340" y="85"/>
                      <a:pt x="340" y="85"/>
                      <a:pt x="340" y="85"/>
                    </a:cubicBezTo>
                    <a:cubicBezTo>
                      <a:pt x="308" y="53"/>
                      <a:pt x="263" y="32"/>
                      <a:pt x="213" y="32"/>
                    </a:cubicBezTo>
                    <a:cubicBezTo>
                      <a:pt x="213" y="32"/>
                      <a:pt x="213" y="32"/>
                      <a:pt x="213" y="32"/>
                    </a:cubicBezTo>
                    <a:cubicBezTo>
                      <a:pt x="163" y="32"/>
                      <a:pt x="118" y="53"/>
                      <a:pt x="85" y="85"/>
                    </a:cubicBezTo>
                    <a:cubicBezTo>
                      <a:pt x="85" y="85"/>
                      <a:pt x="85" y="85"/>
                      <a:pt x="85" y="85"/>
                    </a:cubicBezTo>
                    <a:cubicBezTo>
                      <a:pt x="52" y="118"/>
                      <a:pt x="32" y="163"/>
                      <a:pt x="32" y="213"/>
                    </a:cubicBezTo>
                    <a:cubicBezTo>
                      <a:pt x="32" y="213"/>
                      <a:pt x="32" y="213"/>
                      <a:pt x="32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Oval 65"/>
              <p:cNvSpPr>
                <a:spLocks noChangeArrowheads="1"/>
              </p:cNvSpPr>
              <p:nvPr/>
            </p:nvSpPr>
            <p:spPr bwMode="auto">
              <a:xfrm>
                <a:off x="5929312" y="3436144"/>
                <a:ext cx="166688" cy="1651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66"/>
              <p:cNvSpPr>
                <a:spLocks noEditPoints="1"/>
              </p:cNvSpPr>
              <p:nvPr/>
            </p:nvSpPr>
            <p:spPr bwMode="auto">
              <a:xfrm>
                <a:off x="5307012" y="2815431"/>
                <a:ext cx="1411288" cy="473075"/>
              </a:xfrm>
              <a:custGeom>
                <a:avLst/>
                <a:gdLst>
                  <a:gd name="T0" fmla="*/ 92 w 526"/>
                  <a:gd name="T1" fmla="*/ 0 h 176"/>
                  <a:gd name="T2" fmla="*/ 0 w 526"/>
                  <a:gd name="T3" fmla="*/ 92 h 176"/>
                  <a:gd name="T4" fmla="*/ 54 w 526"/>
                  <a:gd name="T5" fmla="*/ 176 h 176"/>
                  <a:gd name="T6" fmla="*/ 176 w 526"/>
                  <a:gd name="T7" fmla="*/ 55 h 176"/>
                  <a:gd name="T8" fmla="*/ 92 w 526"/>
                  <a:gd name="T9" fmla="*/ 0 h 176"/>
                  <a:gd name="T10" fmla="*/ 434 w 526"/>
                  <a:gd name="T11" fmla="*/ 0 h 176"/>
                  <a:gd name="T12" fmla="*/ 350 w 526"/>
                  <a:gd name="T13" fmla="*/ 55 h 176"/>
                  <a:gd name="T14" fmla="*/ 471 w 526"/>
                  <a:gd name="T15" fmla="*/ 176 h 176"/>
                  <a:gd name="T16" fmla="*/ 526 w 526"/>
                  <a:gd name="T17" fmla="*/ 92 h 176"/>
                  <a:gd name="T18" fmla="*/ 434 w 526"/>
                  <a:gd name="T19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6" h="176">
                    <a:moveTo>
                      <a:pt x="92" y="0"/>
                    </a:moveTo>
                    <a:cubicBezTo>
                      <a:pt x="41" y="0"/>
                      <a:pt x="0" y="41"/>
                      <a:pt x="0" y="92"/>
                    </a:cubicBezTo>
                    <a:cubicBezTo>
                      <a:pt x="0" y="129"/>
                      <a:pt x="22" y="161"/>
                      <a:pt x="54" y="176"/>
                    </a:cubicBezTo>
                    <a:cubicBezTo>
                      <a:pt x="77" y="121"/>
                      <a:pt x="121" y="78"/>
                      <a:pt x="176" y="55"/>
                    </a:cubicBezTo>
                    <a:cubicBezTo>
                      <a:pt x="162" y="23"/>
                      <a:pt x="129" y="0"/>
                      <a:pt x="92" y="0"/>
                    </a:cubicBezTo>
                    <a:close/>
                    <a:moveTo>
                      <a:pt x="434" y="0"/>
                    </a:moveTo>
                    <a:cubicBezTo>
                      <a:pt x="396" y="0"/>
                      <a:pt x="364" y="23"/>
                      <a:pt x="350" y="55"/>
                    </a:cubicBezTo>
                    <a:cubicBezTo>
                      <a:pt x="404" y="78"/>
                      <a:pt x="448" y="121"/>
                      <a:pt x="471" y="176"/>
                    </a:cubicBezTo>
                    <a:cubicBezTo>
                      <a:pt x="503" y="161"/>
                      <a:pt x="526" y="129"/>
                      <a:pt x="526" y="92"/>
                    </a:cubicBezTo>
                    <a:cubicBezTo>
                      <a:pt x="526" y="41"/>
                      <a:pt x="484" y="0"/>
                      <a:pt x="4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6494140" y="1665702"/>
            <a:ext cx="4101516" cy="2227031"/>
            <a:chOff x="6494140" y="1665702"/>
            <a:chExt cx="4101516" cy="2227031"/>
          </a:xfrm>
        </p:grpSpPr>
        <p:grpSp>
          <p:nvGrpSpPr>
            <p:cNvPr id="41" name="组合 40"/>
            <p:cNvGrpSpPr/>
            <p:nvPr/>
          </p:nvGrpSpPr>
          <p:grpSpPr>
            <a:xfrm>
              <a:off x="6494140" y="1665702"/>
              <a:ext cx="4101516" cy="2227031"/>
              <a:chOff x="1260335" y="1717953"/>
              <a:chExt cx="4101516" cy="222703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1273398" y="1945329"/>
                <a:ext cx="4088453" cy="1999655"/>
                <a:chOff x="1273398" y="1945329"/>
                <a:chExt cx="4088453" cy="1999655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1273398" y="2090058"/>
                  <a:ext cx="4075390" cy="1854926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1427343" y="1945329"/>
                  <a:ext cx="3934508" cy="1828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53" name="椭圆 52"/>
              <p:cNvSpPr/>
              <p:nvPr/>
            </p:nvSpPr>
            <p:spPr>
              <a:xfrm>
                <a:off x="1260335" y="1717953"/>
                <a:ext cx="676459" cy="67184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6603320" y="1756094"/>
              <a:ext cx="458098" cy="426633"/>
              <a:chOff x="10044112" y="643731"/>
              <a:chExt cx="1363663" cy="1270000"/>
            </a:xfrm>
            <a:solidFill>
              <a:srgbClr val="A98B80"/>
            </a:solidFill>
          </p:grpSpPr>
          <p:sp>
            <p:nvSpPr>
              <p:cNvPr id="57" name="Freeform 28"/>
              <p:cNvSpPr>
                <a:spLocks noEditPoints="1"/>
              </p:cNvSpPr>
              <p:nvPr/>
            </p:nvSpPr>
            <p:spPr bwMode="auto">
              <a:xfrm>
                <a:off x="10629900" y="1159669"/>
                <a:ext cx="574675" cy="574675"/>
              </a:xfrm>
              <a:custGeom>
                <a:avLst/>
                <a:gdLst>
                  <a:gd name="T0" fmla="*/ 107 w 214"/>
                  <a:gd name="T1" fmla="*/ 0 h 214"/>
                  <a:gd name="T2" fmla="*/ 0 w 214"/>
                  <a:gd name="T3" fmla="*/ 107 h 214"/>
                  <a:gd name="T4" fmla="*/ 107 w 214"/>
                  <a:gd name="T5" fmla="*/ 214 h 214"/>
                  <a:gd name="T6" fmla="*/ 214 w 214"/>
                  <a:gd name="T7" fmla="*/ 107 h 214"/>
                  <a:gd name="T8" fmla="*/ 107 w 214"/>
                  <a:gd name="T9" fmla="*/ 0 h 214"/>
                  <a:gd name="T10" fmla="*/ 121 w 214"/>
                  <a:gd name="T11" fmla="*/ 32 h 214"/>
                  <a:gd name="T12" fmla="*/ 114 w 214"/>
                  <a:gd name="T13" fmla="*/ 22 h 214"/>
                  <a:gd name="T14" fmla="*/ 124 w 214"/>
                  <a:gd name="T15" fmla="*/ 14 h 214"/>
                  <a:gd name="T16" fmla="*/ 199 w 214"/>
                  <a:gd name="T17" fmla="*/ 88 h 214"/>
                  <a:gd name="T18" fmla="*/ 192 w 214"/>
                  <a:gd name="T19" fmla="*/ 98 h 214"/>
                  <a:gd name="T20" fmla="*/ 190 w 214"/>
                  <a:gd name="T21" fmla="*/ 98 h 214"/>
                  <a:gd name="T22" fmla="*/ 182 w 214"/>
                  <a:gd name="T23" fmla="*/ 91 h 214"/>
                  <a:gd name="T24" fmla="*/ 121 w 214"/>
                  <a:gd name="T25" fmla="*/ 32 h 214"/>
                  <a:gd name="T26" fmla="*/ 191 w 214"/>
                  <a:gd name="T27" fmla="*/ 125 h 214"/>
                  <a:gd name="T28" fmla="*/ 182 w 214"/>
                  <a:gd name="T29" fmla="*/ 116 h 214"/>
                  <a:gd name="T30" fmla="*/ 191 w 214"/>
                  <a:gd name="T31" fmla="*/ 107 h 214"/>
                  <a:gd name="T32" fmla="*/ 200 w 214"/>
                  <a:gd name="T33" fmla="*/ 116 h 214"/>
                  <a:gd name="T34" fmla="*/ 191 w 214"/>
                  <a:gd name="T35" fmla="*/ 125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4" h="214">
                    <a:moveTo>
                      <a:pt x="107" y="0"/>
                    </a:moveTo>
                    <a:cubicBezTo>
                      <a:pt x="48" y="0"/>
                      <a:pt x="0" y="48"/>
                      <a:pt x="0" y="107"/>
                    </a:cubicBezTo>
                    <a:cubicBezTo>
                      <a:pt x="0" y="166"/>
                      <a:pt x="48" y="214"/>
                      <a:pt x="107" y="214"/>
                    </a:cubicBezTo>
                    <a:cubicBezTo>
                      <a:pt x="166" y="214"/>
                      <a:pt x="214" y="166"/>
                      <a:pt x="214" y="107"/>
                    </a:cubicBezTo>
                    <a:cubicBezTo>
                      <a:pt x="214" y="48"/>
                      <a:pt x="166" y="0"/>
                      <a:pt x="107" y="0"/>
                    </a:cubicBezTo>
                    <a:close/>
                    <a:moveTo>
                      <a:pt x="121" y="32"/>
                    </a:moveTo>
                    <a:cubicBezTo>
                      <a:pt x="116" y="31"/>
                      <a:pt x="113" y="27"/>
                      <a:pt x="114" y="22"/>
                    </a:cubicBezTo>
                    <a:cubicBezTo>
                      <a:pt x="115" y="17"/>
                      <a:pt x="119" y="14"/>
                      <a:pt x="124" y="14"/>
                    </a:cubicBezTo>
                    <a:cubicBezTo>
                      <a:pt x="162" y="21"/>
                      <a:pt x="191" y="50"/>
                      <a:pt x="199" y="88"/>
                    </a:cubicBezTo>
                    <a:cubicBezTo>
                      <a:pt x="200" y="92"/>
                      <a:pt x="197" y="97"/>
                      <a:pt x="192" y="98"/>
                    </a:cubicBezTo>
                    <a:cubicBezTo>
                      <a:pt x="192" y="98"/>
                      <a:pt x="191" y="98"/>
                      <a:pt x="190" y="98"/>
                    </a:cubicBezTo>
                    <a:cubicBezTo>
                      <a:pt x="186" y="98"/>
                      <a:pt x="182" y="95"/>
                      <a:pt x="182" y="91"/>
                    </a:cubicBezTo>
                    <a:cubicBezTo>
                      <a:pt x="175" y="61"/>
                      <a:pt x="151" y="38"/>
                      <a:pt x="121" y="32"/>
                    </a:cubicBezTo>
                    <a:close/>
                    <a:moveTo>
                      <a:pt x="191" y="125"/>
                    </a:moveTo>
                    <a:cubicBezTo>
                      <a:pt x="186" y="125"/>
                      <a:pt x="182" y="121"/>
                      <a:pt x="182" y="116"/>
                    </a:cubicBezTo>
                    <a:cubicBezTo>
                      <a:pt x="182" y="111"/>
                      <a:pt x="186" y="107"/>
                      <a:pt x="191" y="107"/>
                    </a:cubicBezTo>
                    <a:cubicBezTo>
                      <a:pt x="196" y="107"/>
                      <a:pt x="200" y="111"/>
                      <a:pt x="200" y="116"/>
                    </a:cubicBezTo>
                    <a:cubicBezTo>
                      <a:pt x="200" y="121"/>
                      <a:pt x="196" y="125"/>
                      <a:pt x="191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29"/>
              <p:cNvSpPr>
                <a:spLocks noEditPoints="1"/>
              </p:cNvSpPr>
              <p:nvPr/>
            </p:nvSpPr>
            <p:spPr bwMode="auto">
              <a:xfrm>
                <a:off x="10044112" y="954881"/>
                <a:ext cx="1363663" cy="958850"/>
              </a:xfrm>
              <a:custGeom>
                <a:avLst/>
                <a:gdLst>
                  <a:gd name="T0" fmla="*/ 418 w 508"/>
                  <a:gd name="T1" fmla="*/ 0 h 357"/>
                  <a:gd name="T2" fmla="*/ 90 w 508"/>
                  <a:gd name="T3" fmla="*/ 0 h 357"/>
                  <a:gd name="T4" fmla="*/ 0 w 508"/>
                  <a:gd name="T5" fmla="*/ 90 h 357"/>
                  <a:gd name="T6" fmla="*/ 0 w 508"/>
                  <a:gd name="T7" fmla="*/ 268 h 357"/>
                  <a:gd name="T8" fmla="*/ 90 w 508"/>
                  <a:gd name="T9" fmla="*/ 357 h 357"/>
                  <a:gd name="T10" fmla="*/ 418 w 508"/>
                  <a:gd name="T11" fmla="*/ 357 h 357"/>
                  <a:gd name="T12" fmla="*/ 508 w 508"/>
                  <a:gd name="T13" fmla="*/ 268 h 357"/>
                  <a:gd name="T14" fmla="*/ 508 w 508"/>
                  <a:gd name="T15" fmla="*/ 90 h 357"/>
                  <a:gd name="T16" fmla="*/ 418 w 508"/>
                  <a:gd name="T17" fmla="*/ 0 h 357"/>
                  <a:gd name="T18" fmla="*/ 121 w 508"/>
                  <a:gd name="T19" fmla="*/ 271 h 357"/>
                  <a:gd name="T20" fmla="*/ 108 w 508"/>
                  <a:gd name="T21" fmla="*/ 284 h 357"/>
                  <a:gd name="T22" fmla="*/ 56 w 508"/>
                  <a:gd name="T23" fmla="*/ 284 h 357"/>
                  <a:gd name="T24" fmla="*/ 43 w 508"/>
                  <a:gd name="T25" fmla="*/ 271 h 357"/>
                  <a:gd name="T26" fmla="*/ 43 w 508"/>
                  <a:gd name="T27" fmla="*/ 96 h 357"/>
                  <a:gd name="T28" fmla="*/ 56 w 508"/>
                  <a:gd name="T29" fmla="*/ 82 h 357"/>
                  <a:gd name="T30" fmla="*/ 108 w 508"/>
                  <a:gd name="T31" fmla="*/ 82 h 357"/>
                  <a:gd name="T32" fmla="*/ 121 w 508"/>
                  <a:gd name="T33" fmla="*/ 96 h 357"/>
                  <a:gd name="T34" fmla="*/ 121 w 508"/>
                  <a:gd name="T35" fmla="*/ 271 h 357"/>
                  <a:gd name="T36" fmla="*/ 325 w 508"/>
                  <a:gd name="T37" fmla="*/ 321 h 357"/>
                  <a:gd name="T38" fmla="*/ 187 w 508"/>
                  <a:gd name="T39" fmla="*/ 183 h 357"/>
                  <a:gd name="T40" fmla="*/ 325 w 508"/>
                  <a:gd name="T41" fmla="*/ 45 h 357"/>
                  <a:gd name="T42" fmla="*/ 463 w 508"/>
                  <a:gd name="T43" fmla="*/ 183 h 357"/>
                  <a:gd name="T44" fmla="*/ 325 w 508"/>
                  <a:gd name="T45" fmla="*/ 321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08" h="357">
                    <a:moveTo>
                      <a:pt x="418" y="0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40" y="0"/>
                      <a:pt x="0" y="40"/>
                      <a:pt x="0" y="90"/>
                    </a:cubicBezTo>
                    <a:cubicBezTo>
                      <a:pt x="0" y="268"/>
                      <a:pt x="0" y="268"/>
                      <a:pt x="0" y="268"/>
                    </a:cubicBezTo>
                    <a:cubicBezTo>
                      <a:pt x="0" y="317"/>
                      <a:pt x="40" y="357"/>
                      <a:pt x="90" y="357"/>
                    </a:cubicBezTo>
                    <a:cubicBezTo>
                      <a:pt x="418" y="357"/>
                      <a:pt x="418" y="357"/>
                      <a:pt x="418" y="357"/>
                    </a:cubicBezTo>
                    <a:cubicBezTo>
                      <a:pt x="468" y="357"/>
                      <a:pt x="508" y="317"/>
                      <a:pt x="508" y="268"/>
                    </a:cubicBezTo>
                    <a:cubicBezTo>
                      <a:pt x="508" y="90"/>
                      <a:pt x="508" y="90"/>
                      <a:pt x="508" y="90"/>
                    </a:cubicBezTo>
                    <a:cubicBezTo>
                      <a:pt x="508" y="40"/>
                      <a:pt x="468" y="0"/>
                      <a:pt x="418" y="0"/>
                    </a:cubicBezTo>
                    <a:close/>
                    <a:moveTo>
                      <a:pt x="121" y="271"/>
                    </a:moveTo>
                    <a:cubicBezTo>
                      <a:pt x="121" y="278"/>
                      <a:pt x="115" y="284"/>
                      <a:pt x="108" y="284"/>
                    </a:cubicBezTo>
                    <a:cubicBezTo>
                      <a:pt x="56" y="284"/>
                      <a:pt x="56" y="284"/>
                      <a:pt x="56" y="284"/>
                    </a:cubicBezTo>
                    <a:cubicBezTo>
                      <a:pt x="49" y="284"/>
                      <a:pt x="43" y="278"/>
                      <a:pt x="43" y="271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43" y="88"/>
                      <a:pt x="49" y="82"/>
                      <a:pt x="56" y="82"/>
                    </a:cubicBezTo>
                    <a:cubicBezTo>
                      <a:pt x="108" y="82"/>
                      <a:pt x="108" y="82"/>
                      <a:pt x="108" y="82"/>
                    </a:cubicBezTo>
                    <a:cubicBezTo>
                      <a:pt x="115" y="82"/>
                      <a:pt x="121" y="88"/>
                      <a:pt x="121" y="96"/>
                    </a:cubicBezTo>
                    <a:lnTo>
                      <a:pt x="121" y="271"/>
                    </a:lnTo>
                    <a:close/>
                    <a:moveTo>
                      <a:pt x="325" y="321"/>
                    </a:moveTo>
                    <a:cubicBezTo>
                      <a:pt x="249" y="321"/>
                      <a:pt x="187" y="259"/>
                      <a:pt x="187" y="183"/>
                    </a:cubicBezTo>
                    <a:cubicBezTo>
                      <a:pt x="187" y="107"/>
                      <a:pt x="249" y="45"/>
                      <a:pt x="325" y="45"/>
                    </a:cubicBezTo>
                    <a:cubicBezTo>
                      <a:pt x="401" y="45"/>
                      <a:pt x="463" y="107"/>
                      <a:pt x="463" y="183"/>
                    </a:cubicBezTo>
                    <a:cubicBezTo>
                      <a:pt x="463" y="259"/>
                      <a:pt x="401" y="321"/>
                      <a:pt x="325" y="3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pic>
            <p:nvPicPr>
              <p:cNvPr id="59" name="Picture 30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863262" y="835819"/>
                <a:ext cx="330200" cy="1127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0" name="Freeform 31"/>
              <p:cNvSpPr>
                <a:spLocks/>
              </p:cNvSpPr>
              <p:nvPr/>
            </p:nvSpPr>
            <p:spPr bwMode="auto">
              <a:xfrm>
                <a:off x="11002962" y="643731"/>
                <a:ext cx="49213" cy="147638"/>
              </a:xfrm>
              <a:custGeom>
                <a:avLst/>
                <a:gdLst>
                  <a:gd name="T0" fmla="*/ 4 w 18"/>
                  <a:gd name="T1" fmla="*/ 54 h 55"/>
                  <a:gd name="T2" fmla="*/ 8 w 18"/>
                  <a:gd name="T3" fmla="*/ 54 h 55"/>
                  <a:gd name="T4" fmla="*/ 12 w 18"/>
                  <a:gd name="T5" fmla="*/ 53 h 55"/>
                  <a:gd name="T6" fmla="*/ 18 w 18"/>
                  <a:gd name="T7" fmla="*/ 3 h 55"/>
                  <a:gd name="T8" fmla="*/ 15 w 18"/>
                  <a:gd name="T9" fmla="*/ 1 h 55"/>
                  <a:gd name="T10" fmla="*/ 3 w 18"/>
                  <a:gd name="T11" fmla="*/ 0 h 55"/>
                  <a:gd name="T12" fmla="*/ 0 w 18"/>
                  <a:gd name="T13" fmla="*/ 2 h 55"/>
                  <a:gd name="T14" fmla="*/ 1 w 18"/>
                  <a:gd name="T15" fmla="*/ 52 h 55"/>
                  <a:gd name="T16" fmla="*/ 4 w 18"/>
                  <a:gd name="T17" fmla="*/ 5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55">
                    <a:moveTo>
                      <a:pt x="4" y="54"/>
                    </a:moveTo>
                    <a:cubicBezTo>
                      <a:pt x="8" y="54"/>
                      <a:pt x="8" y="54"/>
                      <a:pt x="8" y="54"/>
                    </a:cubicBezTo>
                    <a:cubicBezTo>
                      <a:pt x="10" y="55"/>
                      <a:pt x="11" y="54"/>
                      <a:pt x="12" y="5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2"/>
                      <a:pt x="16" y="1"/>
                      <a:pt x="15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1" y="52"/>
                      <a:pt x="1" y="52"/>
                      <a:pt x="1" y="52"/>
                    </a:cubicBezTo>
                    <a:cubicBezTo>
                      <a:pt x="1" y="53"/>
                      <a:pt x="2" y="54"/>
                      <a:pt x="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32"/>
              <p:cNvSpPr>
                <a:spLocks/>
              </p:cNvSpPr>
              <p:nvPr/>
            </p:nvSpPr>
            <p:spPr bwMode="auto">
              <a:xfrm>
                <a:off x="11099800" y="691356"/>
                <a:ext cx="125413" cy="127000"/>
              </a:xfrm>
              <a:custGeom>
                <a:avLst/>
                <a:gdLst>
                  <a:gd name="T0" fmla="*/ 45 w 47"/>
                  <a:gd name="T1" fmla="*/ 10 h 47"/>
                  <a:gd name="T2" fmla="*/ 37 w 47"/>
                  <a:gd name="T3" fmla="*/ 2 h 47"/>
                  <a:gd name="T4" fmla="*/ 33 w 47"/>
                  <a:gd name="T5" fmla="*/ 1 h 47"/>
                  <a:gd name="T6" fmla="*/ 1 w 47"/>
                  <a:gd name="T7" fmla="*/ 39 h 47"/>
                  <a:gd name="T8" fmla="*/ 2 w 47"/>
                  <a:gd name="T9" fmla="*/ 43 h 47"/>
                  <a:gd name="T10" fmla="*/ 5 w 47"/>
                  <a:gd name="T11" fmla="*/ 46 h 47"/>
                  <a:gd name="T12" fmla="*/ 8 w 47"/>
                  <a:gd name="T13" fmla="*/ 47 h 47"/>
                  <a:gd name="T14" fmla="*/ 46 w 47"/>
                  <a:gd name="T15" fmla="*/ 13 h 47"/>
                  <a:gd name="T16" fmla="*/ 45 w 47"/>
                  <a:gd name="T17" fmla="*/ 1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" h="47">
                    <a:moveTo>
                      <a:pt x="45" y="10"/>
                    </a:moveTo>
                    <a:cubicBezTo>
                      <a:pt x="37" y="2"/>
                      <a:pt x="37" y="2"/>
                      <a:pt x="37" y="2"/>
                    </a:cubicBezTo>
                    <a:cubicBezTo>
                      <a:pt x="36" y="0"/>
                      <a:pt x="34" y="0"/>
                      <a:pt x="33" y="1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40"/>
                      <a:pt x="0" y="42"/>
                      <a:pt x="2" y="43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6" y="47"/>
                      <a:pt x="8" y="47"/>
                      <a:pt x="8" y="47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2"/>
                      <a:pt x="46" y="11"/>
                      <a:pt x="45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33"/>
              <p:cNvSpPr>
                <a:spLocks/>
              </p:cNvSpPr>
              <p:nvPr/>
            </p:nvSpPr>
            <p:spPr bwMode="auto">
              <a:xfrm>
                <a:off x="10828337" y="691356"/>
                <a:ext cx="127000" cy="127000"/>
              </a:xfrm>
              <a:custGeom>
                <a:avLst/>
                <a:gdLst>
                  <a:gd name="T0" fmla="*/ 2 w 47"/>
                  <a:gd name="T1" fmla="*/ 10 h 47"/>
                  <a:gd name="T2" fmla="*/ 10 w 47"/>
                  <a:gd name="T3" fmla="*/ 2 h 47"/>
                  <a:gd name="T4" fmla="*/ 14 w 47"/>
                  <a:gd name="T5" fmla="*/ 1 h 47"/>
                  <a:gd name="T6" fmla="*/ 46 w 47"/>
                  <a:gd name="T7" fmla="*/ 39 h 47"/>
                  <a:gd name="T8" fmla="*/ 45 w 47"/>
                  <a:gd name="T9" fmla="*/ 43 h 47"/>
                  <a:gd name="T10" fmla="*/ 42 w 47"/>
                  <a:gd name="T11" fmla="*/ 46 h 47"/>
                  <a:gd name="T12" fmla="*/ 38 w 47"/>
                  <a:gd name="T13" fmla="*/ 47 h 47"/>
                  <a:gd name="T14" fmla="*/ 1 w 47"/>
                  <a:gd name="T15" fmla="*/ 13 h 47"/>
                  <a:gd name="T16" fmla="*/ 2 w 47"/>
                  <a:gd name="T17" fmla="*/ 1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" h="47">
                    <a:moveTo>
                      <a:pt x="2" y="10"/>
                    </a:moveTo>
                    <a:cubicBezTo>
                      <a:pt x="10" y="2"/>
                      <a:pt x="10" y="2"/>
                      <a:pt x="10" y="2"/>
                    </a:cubicBezTo>
                    <a:cubicBezTo>
                      <a:pt x="11" y="0"/>
                      <a:pt x="13" y="0"/>
                      <a:pt x="14" y="1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6" y="42"/>
                      <a:pt x="45" y="43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41" y="47"/>
                      <a:pt x="39" y="47"/>
                      <a:pt x="38" y="47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2"/>
                      <a:pt x="1" y="11"/>
                      <a:pt x="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65" name="组合 64"/>
          <p:cNvGrpSpPr/>
          <p:nvPr/>
        </p:nvGrpSpPr>
        <p:grpSpPr>
          <a:xfrm>
            <a:off x="1260335" y="4264838"/>
            <a:ext cx="4101516" cy="2227031"/>
            <a:chOff x="1260335" y="1717953"/>
            <a:chExt cx="4101516" cy="2227031"/>
          </a:xfrm>
        </p:grpSpPr>
        <p:grpSp>
          <p:nvGrpSpPr>
            <p:cNvPr id="76" name="组合 75"/>
            <p:cNvGrpSpPr/>
            <p:nvPr/>
          </p:nvGrpSpPr>
          <p:grpSpPr>
            <a:xfrm>
              <a:off x="1273398" y="1945329"/>
              <a:ext cx="4088453" cy="1999655"/>
              <a:chOff x="1273398" y="1945329"/>
              <a:chExt cx="4088453" cy="1999655"/>
            </a:xfrm>
          </p:grpSpPr>
          <p:sp>
            <p:nvSpPr>
              <p:cNvPr id="78" name="矩形 77"/>
              <p:cNvSpPr/>
              <p:nvPr/>
            </p:nvSpPr>
            <p:spPr>
              <a:xfrm>
                <a:off x="1273398" y="2090058"/>
                <a:ext cx="4075390" cy="1854926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矩形 78"/>
              <p:cNvSpPr/>
              <p:nvPr/>
            </p:nvSpPr>
            <p:spPr>
              <a:xfrm>
                <a:off x="1427343" y="1945329"/>
                <a:ext cx="3934508" cy="18288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7" name="椭圆 76"/>
            <p:cNvSpPr/>
            <p:nvPr/>
          </p:nvSpPr>
          <p:spPr>
            <a:xfrm>
              <a:off x="1260335" y="1717953"/>
              <a:ext cx="676459" cy="671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6494140" y="4264838"/>
            <a:ext cx="4101516" cy="2227031"/>
            <a:chOff x="1260335" y="1717953"/>
            <a:chExt cx="4101516" cy="2227031"/>
          </a:xfrm>
        </p:grpSpPr>
        <p:grpSp>
          <p:nvGrpSpPr>
            <p:cNvPr id="89" name="组合 88"/>
            <p:cNvGrpSpPr/>
            <p:nvPr/>
          </p:nvGrpSpPr>
          <p:grpSpPr>
            <a:xfrm>
              <a:off x="1273398" y="1945329"/>
              <a:ext cx="4088453" cy="1999655"/>
              <a:chOff x="1273398" y="1945329"/>
              <a:chExt cx="4088453" cy="1999655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1273398" y="2090058"/>
                <a:ext cx="4075390" cy="1854926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矩形 91"/>
              <p:cNvSpPr/>
              <p:nvPr/>
            </p:nvSpPr>
            <p:spPr>
              <a:xfrm>
                <a:off x="1427343" y="1945329"/>
                <a:ext cx="3934508" cy="18288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椭圆 89"/>
            <p:cNvSpPr/>
            <p:nvPr/>
          </p:nvSpPr>
          <p:spPr>
            <a:xfrm>
              <a:off x="1260335" y="1717953"/>
              <a:ext cx="676459" cy="671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1400617" y="4457622"/>
            <a:ext cx="441591" cy="308661"/>
            <a:chOff x="10337801" y="757238"/>
            <a:chExt cx="1703388" cy="1190625"/>
          </a:xfrm>
          <a:solidFill>
            <a:srgbClr val="A98B80"/>
          </a:solidFill>
        </p:grpSpPr>
        <p:sp>
          <p:nvSpPr>
            <p:cNvPr id="94" name="Freeform 29"/>
            <p:cNvSpPr>
              <a:spLocks/>
            </p:cNvSpPr>
            <p:nvPr/>
          </p:nvSpPr>
          <p:spPr bwMode="auto">
            <a:xfrm>
              <a:off x="11718926" y="757238"/>
              <a:ext cx="117475" cy="180975"/>
            </a:xfrm>
            <a:custGeom>
              <a:avLst/>
              <a:gdLst>
                <a:gd name="T0" fmla="*/ 12 w 40"/>
                <a:gd name="T1" fmla="*/ 62 h 62"/>
                <a:gd name="T2" fmla="*/ 2 w 40"/>
                <a:gd name="T3" fmla="*/ 45 h 62"/>
                <a:gd name="T4" fmla="*/ 2 w 40"/>
                <a:gd name="T5" fmla="*/ 45 h 62"/>
                <a:gd name="T6" fmla="*/ 11 w 40"/>
                <a:gd name="T7" fmla="*/ 12 h 62"/>
                <a:gd name="T8" fmla="*/ 28 w 40"/>
                <a:gd name="T9" fmla="*/ 2 h 62"/>
                <a:gd name="T10" fmla="*/ 28 w 40"/>
                <a:gd name="T11" fmla="*/ 2 h 62"/>
                <a:gd name="T12" fmla="*/ 38 w 40"/>
                <a:gd name="T13" fmla="*/ 19 h 62"/>
                <a:gd name="T14" fmla="*/ 38 w 40"/>
                <a:gd name="T15" fmla="*/ 19 h 62"/>
                <a:gd name="T16" fmla="*/ 29 w 40"/>
                <a:gd name="T17" fmla="*/ 52 h 62"/>
                <a:gd name="T18" fmla="*/ 16 w 40"/>
                <a:gd name="T19" fmla="*/ 62 h 62"/>
                <a:gd name="T20" fmla="*/ 16 w 40"/>
                <a:gd name="T21" fmla="*/ 62 h 62"/>
                <a:gd name="T22" fmla="*/ 12 w 40"/>
                <a:gd name="T2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62">
                  <a:moveTo>
                    <a:pt x="12" y="62"/>
                  </a:moveTo>
                  <a:cubicBezTo>
                    <a:pt x="5" y="60"/>
                    <a:pt x="0" y="52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" y="5"/>
                    <a:pt x="21" y="0"/>
                    <a:pt x="28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5" y="4"/>
                    <a:pt x="40" y="12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7" y="58"/>
                    <a:pt x="22" y="62"/>
                    <a:pt x="16" y="6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4" y="62"/>
                    <a:pt x="13" y="62"/>
                    <a:pt x="1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30"/>
            <p:cNvSpPr>
              <a:spLocks/>
            </p:cNvSpPr>
            <p:nvPr/>
          </p:nvSpPr>
          <p:spPr bwMode="auto">
            <a:xfrm>
              <a:off x="11830051" y="854075"/>
              <a:ext cx="176213" cy="139700"/>
            </a:xfrm>
            <a:custGeom>
              <a:avLst/>
              <a:gdLst>
                <a:gd name="T0" fmla="*/ 4 w 60"/>
                <a:gd name="T1" fmla="*/ 40 h 48"/>
                <a:gd name="T2" fmla="*/ 9 w 60"/>
                <a:gd name="T3" fmla="*/ 21 h 48"/>
                <a:gd name="T4" fmla="*/ 9 w 60"/>
                <a:gd name="T5" fmla="*/ 21 h 48"/>
                <a:gd name="T6" fmla="*/ 37 w 60"/>
                <a:gd name="T7" fmla="*/ 4 h 48"/>
                <a:gd name="T8" fmla="*/ 56 w 60"/>
                <a:gd name="T9" fmla="*/ 9 h 48"/>
                <a:gd name="T10" fmla="*/ 56 w 60"/>
                <a:gd name="T11" fmla="*/ 9 h 48"/>
                <a:gd name="T12" fmla="*/ 51 w 60"/>
                <a:gd name="T13" fmla="*/ 28 h 48"/>
                <a:gd name="T14" fmla="*/ 51 w 60"/>
                <a:gd name="T15" fmla="*/ 28 h 48"/>
                <a:gd name="T16" fmla="*/ 23 w 60"/>
                <a:gd name="T17" fmla="*/ 45 h 48"/>
                <a:gd name="T18" fmla="*/ 19 w 60"/>
                <a:gd name="T19" fmla="*/ 46 h 48"/>
                <a:gd name="T20" fmla="*/ 19 w 60"/>
                <a:gd name="T21" fmla="*/ 46 h 48"/>
                <a:gd name="T22" fmla="*/ 4 w 60"/>
                <a:gd name="T23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" h="48">
                  <a:moveTo>
                    <a:pt x="4" y="40"/>
                  </a:moveTo>
                  <a:cubicBezTo>
                    <a:pt x="0" y="34"/>
                    <a:pt x="2" y="25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44" y="0"/>
                    <a:pt x="52" y="3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60" y="16"/>
                    <a:pt x="58" y="24"/>
                    <a:pt x="51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1" y="46"/>
                    <a:pt x="20" y="46"/>
                    <a:pt x="19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3" y="48"/>
                    <a:pt x="7" y="45"/>
                    <a:pt x="4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31"/>
            <p:cNvSpPr>
              <a:spLocks/>
            </p:cNvSpPr>
            <p:nvPr/>
          </p:nvSpPr>
          <p:spPr bwMode="auto">
            <a:xfrm>
              <a:off x="11499851" y="1212850"/>
              <a:ext cx="541338" cy="603250"/>
            </a:xfrm>
            <a:custGeom>
              <a:avLst/>
              <a:gdLst>
                <a:gd name="T0" fmla="*/ 169 w 185"/>
                <a:gd name="T1" fmla="*/ 108 h 206"/>
                <a:gd name="T2" fmla="*/ 91 w 185"/>
                <a:gd name="T3" fmla="*/ 43 h 206"/>
                <a:gd name="T4" fmla="*/ 89 w 185"/>
                <a:gd name="T5" fmla="*/ 0 h 206"/>
                <a:gd name="T6" fmla="*/ 0 w 185"/>
                <a:gd name="T7" fmla="*/ 82 h 206"/>
                <a:gd name="T8" fmla="*/ 97 w 185"/>
                <a:gd name="T9" fmla="*/ 158 h 206"/>
                <a:gd name="T10" fmla="*/ 95 w 185"/>
                <a:gd name="T11" fmla="*/ 110 h 206"/>
                <a:gd name="T12" fmla="*/ 120 w 185"/>
                <a:gd name="T13" fmla="*/ 206 h 206"/>
                <a:gd name="T14" fmla="*/ 169 w 185"/>
                <a:gd name="T15" fmla="*/ 10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206">
                  <a:moveTo>
                    <a:pt x="169" y="108"/>
                  </a:moveTo>
                  <a:cubicBezTo>
                    <a:pt x="158" y="56"/>
                    <a:pt x="113" y="45"/>
                    <a:pt x="91" y="43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97" y="158"/>
                    <a:pt x="97" y="158"/>
                    <a:pt x="97" y="158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171" y="133"/>
                    <a:pt x="120" y="206"/>
                    <a:pt x="120" y="206"/>
                  </a:cubicBezTo>
                  <a:cubicBezTo>
                    <a:pt x="120" y="206"/>
                    <a:pt x="185" y="178"/>
                    <a:pt x="169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32"/>
            <p:cNvSpPr>
              <a:spLocks/>
            </p:cNvSpPr>
            <p:nvPr/>
          </p:nvSpPr>
          <p:spPr bwMode="auto">
            <a:xfrm>
              <a:off x="10337801" y="768350"/>
              <a:ext cx="1358900" cy="979488"/>
            </a:xfrm>
            <a:custGeom>
              <a:avLst/>
              <a:gdLst>
                <a:gd name="T0" fmla="*/ 59 w 465"/>
                <a:gd name="T1" fmla="*/ 159 h 335"/>
                <a:gd name="T2" fmla="*/ 182 w 465"/>
                <a:gd name="T3" fmla="*/ 51 h 335"/>
                <a:gd name="T4" fmla="*/ 461 w 465"/>
                <a:gd name="T5" fmla="*/ 51 h 335"/>
                <a:gd name="T6" fmla="*/ 465 w 465"/>
                <a:gd name="T7" fmla="*/ 31 h 335"/>
                <a:gd name="T8" fmla="*/ 195 w 465"/>
                <a:gd name="T9" fmla="*/ 31 h 335"/>
                <a:gd name="T10" fmla="*/ 148 w 465"/>
                <a:gd name="T11" fmla="*/ 1 h 335"/>
                <a:gd name="T12" fmla="*/ 44 w 465"/>
                <a:gd name="T13" fmla="*/ 1 h 335"/>
                <a:gd name="T14" fmla="*/ 1 w 465"/>
                <a:gd name="T15" fmla="*/ 48 h 335"/>
                <a:gd name="T16" fmla="*/ 8 w 465"/>
                <a:gd name="T17" fmla="*/ 125 h 335"/>
                <a:gd name="T18" fmla="*/ 12 w 465"/>
                <a:gd name="T19" fmla="*/ 174 h 335"/>
                <a:gd name="T20" fmla="*/ 23 w 465"/>
                <a:gd name="T21" fmla="*/ 292 h 335"/>
                <a:gd name="T22" fmla="*/ 38 w 465"/>
                <a:gd name="T23" fmla="*/ 335 h 335"/>
                <a:gd name="T24" fmla="*/ 37 w 465"/>
                <a:gd name="T25" fmla="*/ 322 h 335"/>
                <a:gd name="T26" fmla="*/ 38 w 465"/>
                <a:gd name="T27" fmla="*/ 307 h 335"/>
                <a:gd name="T28" fmla="*/ 59 w 465"/>
                <a:gd name="T29" fmla="*/ 159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5" h="335">
                  <a:moveTo>
                    <a:pt x="59" y="159"/>
                  </a:moveTo>
                  <a:cubicBezTo>
                    <a:pt x="68" y="99"/>
                    <a:pt x="122" y="51"/>
                    <a:pt x="182" y="51"/>
                  </a:cubicBezTo>
                  <a:cubicBezTo>
                    <a:pt x="461" y="51"/>
                    <a:pt x="461" y="51"/>
                    <a:pt x="461" y="51"/>
                  </a:cubicBezTo>
                  <a:cubicBezTo>
                    <a:pt x="465" y="31"/>
                    <a:pt x="465" y="31"/>
                    <a:pt x="465" y="31"/>
                  </a:cubicBezTo>
                  <a:cubicBezTo>
                    <a:pt x="195" y="31"/>
                    <a:pt x="195" y="31"/>
                    <a:pt x="195" y="31"/>
                  </a:cubicBezTo>
                  <a:cubicBezTo>
                    <a:pt x="187" y="15"/>
                    <a:pt x="172" y="0"/>
                    <a:pt x="148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6" y="1"/>
                    <a:pt x="0" y="35"/>
                    <a:pt x="1" y="48"/>
                  </a:cubicBezTo>
                  <a:cubicBezTo>
                    <a:pt x="8" y="125"/>
                    <a:pt x="8" y="125"/>
                    <a:pt x="8" y="125"/>
                  </a:cubicBezTo>
                  <a:cubicBezTo>
                    <a:pt x="12" y="174"/>
                    <a:pt x="12" y="174"/>
                    <a:pt x="12" y="174"/>
                  </a:cubicBezTo>
                  <a:cubicBezTo>
                    <a:pt x="23" y="292"/>
                    <a:pt x="23" y="292"/>
                    <a:pt x="23" y="292"/>
                  </a:cubicBezTo>
                  <a:cubicBezTo>
                    <a:pt x="25" y="307"/>
                    <a:pt x="30" y="322"/>
                    <a:pt x="38" y="335"/>
                  </a:cubicBezTo>
                  <a:cubicBezTo>
                    <a:pt x="37" y="331"/>
                    <a:pt x="37" y="326"/>
                    <a:pt x="37" y="322"/>
                  </a:cubicBezTo>
                  <a:cubicBezTo>
                    <a:pt x="37" y="317"/>
                    <a:pt x="37" y="312"/>
                    <a:pt x="38" y="307"/>
                  </a:cubicBezTo>
                  <a:lnTo>
                    <a:pt x="59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33"/>
            <p:cNvSpPr>
              <a:spLocks/>
            </p:cNvSpPr>
            <p:nvPr/>
          </p:nvSpPr>
          <p:spPr bwMode="auto">
            <a:xfrm>
              <a:off x="10474326" y="965200"/>
              <a:ext cx="1479550" cy="982663"/>
            </a:xfrm>
            <a:custGeom>
              <a:avLst/>
              <a:gdLst>
                <a:gd name="T0" fmla="*/ 418 w 506"/>
                <a:gd name="T1" fmla="*/ 0 h 336"/>
                <a:gd name="T2" fmla="*/ 135 w 506"/>
                <a:gd name="T3" fmla="*/ 0 h 336"/>
                <a:gd name="T4" fmla="*/ 28 w 506"/>
                <a:gd name="T5" fmla="*/ 94 h 336"/>
                <a:gd name="T6" fmla="*/ 7 w 506"/>
                <a:gd name="T7" fmla="*/ 242 h 336"/>
                <a:gd name="T8" fmla="*/ 88 w 506"/>
                <a:gd name="T9" fmla="*/ 336 h 336"/>
                <a:gd name="T10" fmla="*/ 371 w 506"/>
                <a:gd name="T11" fmla="*/ 336 h 336"/>
                <a:gd name="T12" fmla="*/ 459 w 506"/>
                <a:gd name="T13" fmla="*/ 288 h 336"/>
                <a:gd name="T14" fmla="*/ 461 w 506"/>
                <a:gd name="T15" fmla="*/ 284 h 336"/>
                <a:gd name="T16" fmla="*/ 461 w 506"/>
                <a:gd name="T17" fmla="*/ 284 h 336"/>
                <a:gd name="T18" fmla="*/ 463 w 506"/>
                <a:gd name="T19" fmla="*/ 281 h 336"/>
                <a:gd name="T20" fmla="*/ 468 w 506"/>
                <a:gd name="T21" fmla="*/ 271 h 336"/>
                <a:gd name="T22" fmla="*/ 476 w 506"/>
                <a:gd name="T23" fmla="*/ 242 h 336"/>
                <a:gd name="T24" fmla="*/ 469 w 506"/>
                <a:gd name="T25" fmla="*/ 223 h 336"/>
                <a:gd name="T26" fmla="*/ 459 w 506"/>
                <a:gd name="T27" fmla="*/ 214 h 336"/>
                <a:gd name="T28" fmla="*/ 460 w 506"/>
                <a:gd name="T29" fmla="*/ 242 h 336"/>
                <a:gd name="T30" fmla="*/ 454 w 506"/>
                <a:gd name="T31" fmla="*/ 254 h 336"/>
                <a:gd name="T32" fmla="*/ 441 w 506"/>
                <a:gd name="T33" fmla="*/ 252 h 336"/>
                <a:gd name="T34" fmla="*/ 344 w 506"/>
                <a:gd name="T35" fmla="*/ 176 h 336"/>
                <a:gd name="T36" fmla="*/ 339 w 506"/>
                <a:gd name="T37" fmla="*/ 167 h 336"/>
                <a:gd name="T38" fmla="*/ 343 w 506"/>
                <a:gd name="T39" fmla="*/ 158 h 336"/>
                <a:gd name="T40" fmla="*/ 432 w 506"/>
                <a:gd name="T41" fmla="*/ 76 h 336"/>
                <a:gd name="T42" fmla="*/ 445 w 506"/>
                <a:gd name="T43" fmla="*/ 74 h 336"/>
                <a:gd name="T44" fmla="*/ 452 w 506"/>
                <a:gd name="T45" fmla="*/ 85 h 336"/>
                <a:gd name="T46" fmla="*/ 454 w 506"/>
                <a:gd name="T47" fmla="*/ 118 h 336"/>
                <a:gd name="T48" fmla="*/ 492 w 506"/>
                <a:gd name="T49" fmla="*/ 132 h 336"/>
                <a:gd name="T50" fmla="*/ 493 w 506"/>
                <a:gd name="T51" fmla="*/ 133 h 336"/>
                <a:gd name="T52" fmla="*/ 499 w 506"/>
                <a:gd name="T53" fmla="*/ 94 h 336"/>
                <a:gd name="T54" fmla="*/ 418 w 506"/>
                <a:gd name="T55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06" h="336">
                  <a:moveTo>
                    <a:pt x="418" y="0"/>
                  </a:moveTo>
                  <a:cubicBezTo>
                    <a:pt x="135" y="0"/>
                    <a:pt x="135" y="0"/>
                    <a:pt x="135" y="0"/>
                  </a:cubicBezTo>
                  <a:cubicBezTo>
                    <a:pt x="84" y="0"/>
                    <a:pt x="35" y="43"/>
                    <a:pt x="28" y="94"/>
                  </a:cubicBezTo>
                  <a:cubicBezTo>
                    <a:pt x="7" y="242"/>
                    <a:pt x="7" y="242"/>
                    <a:pt x="7" y="242"/>
                  </a:cubicBezTo>
                  <a:cubicBezTo>
                    <a:pt x="0" y="294"/>
                    <a:pt x="37" y="336"/>
                    <a:pt x="88" y="336"/>
                  </a:cubicBezTo>
                  <a:cubicBezTo>
                    <a:pt x="371" y="336"/>
                    <a:pt x="371" y="336"/>
                    <a:pt x="371" y="336"/>
                  </a:cubicBezTo>
                  <a:cubicBezTo>
                    <a:pt x="406" y="336"/>
                    <a:pt x="439" y="317"/>
                    <a:pt x="459" y="288"/>
                  </a:cubicBezTo>
                  <a:cubicBezTo>
                    <a:pt x="460" y="287"/>
                    <a:pt x="460" y="285"/>
                    <a:pt x="461" y="284"/>
                  </a:cubicBezTo>
                  <a:cubicBezTo>
                    <a:pt x="461" y="284"/>
                    <a:pt x="461" y="284"/>
                    <a:pt x="461" y="284"/>
                  </a:cubicBezTo>
                  <a:cubicBezTo>
                    <a:pt x="462" y="283"/>
                    <a:pt x="462" y="282"/>
                    <a:pt x="463" y="281"/>
                  </a:cubicBezTo>
                  <a:cubicBezTo>
                    <a:pt x="465" y="279"/>
                    <a:pt x="466" y="275"/>
                    <a:pt x="468" y="271"/>
                  </a:cubicBezTo>
                  <a:cubicBezTo>
                    <a:pt x="472" y="263"/>
                    <a:pt x="476" y="252"/>
                    <a:pt x="476" y="242"/>
                  </a:cubicBezTo>
                  <a:cubicBezTo>
                    <a:pt x="476" y="235"/>
                    <a:pt x="474" y="229"/>
                    <a:pt x="469" y="223"/>
                  </a:cubicBezTo>
                  <a:cubicBezTo>
                    <a:pt x="467" y="220"/>
                    <a:pt x="464" y="217"/>
                    <a:pt x="459" y="214"/>
                  </a:cubicBezTo>
                  <a:cubicBezTo>
                    <a:pt x="460" y="242"/>
                    <a:pt x="460" y="242"/>
                    <a:pt x="460" y="242"/>
                  </a:cubicBezTo>
                  <a:cubicBezTo>
                    <a:pt x="461" y="247"/>
                    <a:pt x="458" y="252"/>
                    <a:pt x="454" y="254"/>
                  </a:cubicBezTo>
                  <a:cubicBezTo>
                    <a:pt x="450" y="256"/>
                    <a:pt x="444" y="255"/>
                    <a:pt x="441" y="252"/>
                  </a:cubicBezTo>
                  <a:cubicBezTo>
                    <a:pt x="344" y="176"/>
                    <a:pt x="344" y="176"/>
                    <a:pt x="344" y="176"/>
                  </a:cubicBezTo>
                  <a:cubicBezTo>
                    <a:pt x="341" y="174"/>
                    <a:pt x="339" y="171"/>
                    <a:pt x="339" y="167"/>
                  </a:cubicBezTo>
                  <a:cubicBezTo>
                    <a:pt x="339" y="164"/>
                    <a:pt x="340" y="160"/>
                    <a:pt x="343" y="158"/>
                  </a:cubicBezTo>
                  <a:cubicBezTo>
                    <a:pt x="432" y="76"/>
                    <a:pt x="432" y="76"/>
                    <a:pt x="432" y="76"/>
                  </a:cubicBezTo>
                  <a:cubicBezTo>
                    <a:pt x="435" y="73"/>
                    <a:pt x="441" y="72"/>
                    <a:pt x="445" y="74"/>
                  </a:cubicBezTo>
                  <a:cubicBezTo>
                    <a:pt x="449" y="76"/>
                    <a:pt x="452" y="80"/>
                    <a:pt x="452" y="85"/>
                  </a:cubicBezTo>
                  <a:cubicBezTo>
                    <a:pt x="454" y="118"/>
                    <a:pt x="454" y="118"/>
                    <a:pt x="454" y="118"/>
                  </a:cubicBezTo>
                  <a:cubicBezTo>
                    <a:pt x="465" y="120"/>
                    <a:pt x="478" y="124"/>
                    <a:pt x="492" y="132"/>
                  </a:cubicBezTo>
                  <a:cubicBezTo>
                    <a:pt x="492" y="132"/>
                    <a:pt x="493" y="132"/>
                    <a:pt x="493" y="133"/>
                  </a:cubicBezTo>
                  <a:cubicBezTo>
                    <a:pt x="499" y="94"/>
                    <a:pt x="499" y="94"/>
                    <a:pt x="499" y="94"/>
                  </a:cubicBezTo>
                  <a:cubicBezTo>
                    <a:pt x="506" y="43"/>
                    <a:pt x="470" y="0"/>
                    <a:pt x="4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661148" y="4433962"/>
            <a:ext cx="392072" cy="363835"/>
            <a:chOff x="5278438" y="2973388"/>
            <a:chExt cx="1344613" cy="1247775"/>
          </a:xfrm>
          <a:solidFill>
            <a:srgbClr val="A98B80"/>
          </a:solidFill>
        </p:grpSpPr>
        <p:sp>
          <p:nvSpPr>
            <p:cNvPr id="100" name="Freeform 67"/>
            <p:cNvSpPr>
              <a:spLocks noEditPoints="1"/>
            </p:cNvSpPr>
            <p:nvPr/>
          </p:nvSpPr>
          <p:spPr bwMode="auto">
            <a:xfrm>
              <a:off x="5821363" y="2973388"/>
              <a:ext cx="801688" cy="806450"/>
            </a:xfrm>
            <a:custGeom>
              <a:avLst/>
              <a:gdLst>
                <a:gd name="T0" fmla="*/ 256 w 281"/>
                <a:gd name="T1" fmla="*/ 26 h 282"/>
                <a:gd name="T2" fmla="*/ 163 w 281"/>
                <a:gd name="T3" fmla="*/ 26 h 282"/>
                <a:gd name="T4" fmla="*/ 0 w 281"/>
                <a:gd name="T5" fmla="*/ 190 h 282"/>
                <a:gd name="T6" fmla="*/ 92 w 281"/>
                <a:gd name="T7" fmla="*/ 282 h 282"/>
                <a:gd name="T8" fmla="*/ 256 w 281"/>
                <a:gd name="T9" fmla="*/ 119 h 282"/>
                <a:gd name="T10" fmla="*/ 256 w 281"/>
                <a:gd name="T11" fmla="*/ 26 h 282"/>
                <a:gd name="T12" fmla="*/ 55 w 281"/>
                <a:gd name="T13" fmla="*/ 192 h 282"/>
                <a:gd name="T14" fmla="*/ 44 w 281"/>
                <a:gd name="T15" fmla="*/ 181 h 282"/>
                <a:gd name="T16" fmla="*/ 183 w 281"/>
                <a:gd name="T17" fmla="*/ 42 h 282"/>
                <a:gd name="T18" fmla="*/ 194 w 281"/>
                <a:gd name="T19" fmla="*/ 42 h 282"/>
                <a:gd name="T20" fmla="*/ 194 w 281"/>
                <a:gd name="T21" fmla="*/ 53 h 282"/>
                <a:gd name="T22" fmla="*/ 55 w 281"/>
                <a:gd name="T23" fmla="*/ 192 h 282"/>
                <a:gd name="T24" fmla="*/ 78 w 281"/>
                <a:gd name="T25" fmla="*/ 215 h 282"/>
                <a:gd name="T26" fmla="*/ 67 w 281"/>
                <a:gd name="T27" fmla="*/ 204 h 282"/>
                <a:gd name="T28" fmla="*/ 217 w 281"/>
                <a:gd name="T29" fmla="*/ 54 h 282"/>
                <a:gd name="T30" fmla="*/ 228 w 281"/>
                <a:gd name="T31" fmla="*/ 54 h 282"/>
                <a:gd name="T32" fmla="*/ 228 w 281"/>
                <a:gd name="T33" fmla="*/ 65 h 282"/>
                <a:gd name="T34" fmla="*/ 78 w 281"/>
                <a:gd name="T35" fmla="*/ 215 h 282"/>
                <a:gd name="T36" fmla="*/ 101 w 281"/>
                <a:gd name="T37" fmla="*/ 238 h 282"/>
                <a:gd name="T38" fmla="*/ 90 w 281"/>
                <a:gd name="T39" fmla="*/ 227 h 282"/>
                <a:gd name="T40" fmla="*/ 229 w 281"/>
                <a:gd name="T41" fmla="*/ 88 h 282"/>
                <a:gd name="T42" fmla="*/ 240 w 281"/>
                <a:gd name="T43" fmla="*/ 88 h 282"/>
                <a:gd name="T44" fmla="*/ 240 w 281"/>
                <a:gd name="T45" fmla="*/ 99 h 282"/>
                <a:gd name="T46" fmla="*/ 101 w 281"/>
                <a:gd name="T47" fmla="*/ 23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1" h="282">
                  <a:moveTo>
                    <a:pt x="256" y="26"/>
                  </a:moveTo>
                  <a:cubicBezTo>
                    <a:pt x="230" y="0"/>
                    <a:pt x="189" y="0"/>
                    <a:pt x="163" y="26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2" y="282"/>
                    <a:pt x="92" y="282"/>
                    <a:pt x="92" y="282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81" y="93"/>
                    <a:pt x="281" y="52"/>
                    <a:pt x="256" y="26"/>
                  </a:cubicBezTo>
                  <a:close/>
                  <a:moveTo>
                    <a:pt x="55" y="192"/>
                  </a:moveTo>
                  <a:cubicBezTo>
                    <a:pt x="44" y="181"/>
                    <a:pt x="44" y="181"/>
                    <a:pt x="44" y="181"/>
                  </a:cubicBezTo>
                  <a:cubicBezTo>
                    <a:pt x="183" y="42"/>
                    <a:pt x="183" y="42"/>
                    <a:pt x="183" y="42"/>
                  </a:cubicBezTo>
                  <a:cubicBezTo>
                    <a:pt x="186" y="39"/>
                    <a:pt x="191" y="39"/>
                    <a:pt x="194" y="42"/>
                  </a:cubicBezTo>
                  <a:cubicBezTo>
                    <a:pt x="197" y="45"/>
                    <a:pt x="197" y="50"/>
                    <a:pt x="194" y="53"/>
                  </a:cubicBezTo>
                  <a:lnTo>
                    <a:pt x="55" y="192"/>
                  </a:lnTo>
                  <a:close/>
                  <a:moveTo>
                    <a:pt x="78" y="215"/>
                  </a:moveTo>
                  <a:cubicBezTo>
                    <a:pt x="67" y="204"/>
                    <a:pt x="67" y="204"/>
                    <a:pt x="67" y="20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20" y="51"/>
                    <a:pt x="225" y="51"/>
                    <a:pt x="228" y="54"/>
                  </a:cubicBezTo>
                  <a:cubicBezTo>
                    <a:pt x="231" y="57"/>
                    <a:pt x="231" y="62"/>
                    <a:pt x="228" y="65"/>
                  </a:cubicBezTo>
                  <a:lnTo>
                    <a:pt x="78" y="215"/>
                  </a:lnTo>
                  <a:close/>
                  <a:moveTo>
                    <a:pt x="101" y="238"/>
                  </a:moveTo>
                  <a:cubicBezTo>
                    <a:pt x="90" y="227"/>
                    <a:pt x="90" y="227"/>
                    <a:pt x="90" y="22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32" y="85"/>
                    <a:pt x="237" y="85"/>
                    <a:pt x="240" y="88"/>
                  </a:cubicBezTo>
                  <a:cubicBezTo>
                    <a:pt x="243" y="91"/>
                    <a:pt x="243" y="96"/>
                    <a:pt x="240" y="99"/>
                  </a:cubicBezTo>
                  <a:lnTo>
                    <a:pt x="101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68"/>
            <p:cNvSpPr>
              <a:spLocks/>
            </p:cNvSpPr>
            <p:nvPr/>
          </p:nvSpPr>
          <p:spPr bwMode="auto">
            <a:xfrm>
              <a:off x="5375275" y="3662363"/>
              <a:ext cx="554038" cy="558800"/>
            </a:xfrm>
            <a:custGeom>
              <a:avLst/>
              <a:gdLst>
                <a:gd name="T0" fmla="*/ 227 w 349"/>
                <a:gd name="T1" fmla="*/ 209 h 352"/>
                <a:gd name="T2" fmla="*/ 210 w 349"/>
                <a:gd name="T3" fmla="*/ 193 h 352"/>
                <a:gd name="T4" fmla="*/ 349 w 349"/>
                <a:gd name="T5" fmla="*/ 54 h 352"/>
                <a:gd name="T6" fmla="*/ 295 w 349"/>
                <a:gd name="T7" fmla="*/ 0 h 352"/>
                <a:gd name="T8" fmla="*/ 156 w 349"/>
                <a:gd name="T9" fmla="*/ 139 h 352"/>
                <a:gd name="T10" fmla="*/ 142 w 349"/>
                <a:gd name="T11" fmla="*/ 125 h 352"/>
                <a:gd name="T12" fmla="*/ 110 w 349"/>
                <a:gd name="T13" fmla="*/ 141 h 352"/>
                <a:gd name="T14" fmla="*/ 0 w 349"/>
                <a:gd name="T15" fmla="*/ 317 h 352"/>
                <a:gd name="T16" fmla="*/ 32 w 349"/>
                <a:gd name="T17" fmla="*/ 352 h 352"/>
                <a:gd name="T18" fmla="*/ 207 w 349"/>
                <a:gd name="T19" fmla="*/ 242 h 352"/>
                <a:gd name="T20" fmla="*/ 227 w 349"/>
                <a:gd name="T21" fmla="*/ 20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9" h="352">
                  <a:moveTo>
                    <a:pt x="227" y="209"/>
                  </a:moveTo>
                  <a:lnTo>
                    <a:pt x="210" y="193"/>
                  </a:lnTo>
                  <a:lnTo>
                    <a:pt x="349" y="54"/>
                  </a:lnTo>
                  <a:lnTo>
                    <a:pt x="295" y="0"/>
                  </a:lnTo>
                  <a:lnTo>
                    <a:pt x="156" y="139"/>
                  </a:lnTo>
                  <a:lnTo>
                    <a:pt x="142" y="125"/>
                  </a:lnTo>
                  <a:lnTo>
                    <a:pt x="110" y="141"/>
                  </a:lnTo>
                  <a:lnTo>
                    <a:pt x="0" y="317"/>
                  </a:lnTo>
                  <a:lnTo>
                    <a:pt x="32" y="352"/>
                  </a:lnTo>
                  <a:lnTo>
                    <a:pt x="207" y="242"/>
                  </a:lnTo>
                  <a:lnTo>
                    <a:pt x="227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69"/>
            <p:cNvSpPr>
              <a:spLocks/>
            </p:cNvSpPr>
            <p:nvPr/>
          </p:nvSpPr>
          <p:spPr bwMode="auto">
            <a:xfrm>
              <a:off x="5278438" y="2986088"/>
              <a:ext cx="590550" cy="590550"/>
            </a:xfrm>
            <a:custGeom>
              <a:avLst/>
              <a:gdLst>
                <a:gd name="T0" fmla="*/ 104 w 207"/>
                <a:gd name="T1" fmla="*/ 0 h 207"/>
                <a:gd name="T2" fmla="*/ 78 w 207"/>
                <a:gd name="T3" fmla="*/ 3 h 207"/>
                <a:gd name="T4" fmla="*/ 81 w 207"/>
                <a:gd name="T5" fmla="*/ 5 h 207"/>
                <a:gd name="T6" fmla="*/ 118 w 207"/>
                <a:gd name="T7" fmla="*/ 43 h 207"/>
                <a:gd name="T8" fmla="*/ 118 w 207"/>
                <a:gd name="T9" fmla="*/ 112 h 207"/>
                <a:gd name="T10" fmla="*/ 49 w 207"/>
                <a:gd name="T11" fmla="*/ 112 h 207"/>
                <a:gd name="T12" fmla="*/ 12 w 207"/>
                <a:gd name="T13" fmla="*/ 74 h 207"/>
                <a:gd name="T14" fmla="*/ 7 w 207"/>
                <a:gd name="T15" fmla="*/ 68 h 207"/>
                <a:gd name="T16" fmla="*/ 0 w 207"/>
                <a:gd name="T17" fmla="*/ 103 h 207"/>
                <a:gd name="T18" fmla="*/ 104 w 207"/>
                <a:gd name="T19" fmla="*/ 207 h 207"/>
                <a:gd name="T20" fmla="*/ 207 w 207"/>
                <a:gd name="T21" fmla="*/ 103 h 207"/>
                <a:gd name="T22" fmla="*/ 104 w 207"/>
                <a:gd name="T23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104" y="0"/>
                  </a:moveTo>
                  <a:cubicBezTo>
                    <a:pt x="95" y="0"/>
                    <a:pt x="86" y="1"/>
                    <a:pt x="78" y="3"/>
                  </a:cubicBezTo>
                  <a:cubicBezTo>
                    <a:pt x="79" y="4"/>
                    <a:pt x="80" y="5"/>
                    <a:pt x="81" y="5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37" y="62"/>
                    <a:pt x="137" y="93"/>
                    <a:pt x="118" y="112"/>
                  </a:cubicBezTo>
                  <a:cubicBezTo>
                    <a:pt x="99" y="131"/>
                    <a:pt x="68" y="131"/>
                    <a:pt x="49" y="11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2"/>
                    <a:pt x="8" y="70"/>
                    <a:pt x="7" y="68"/>
                  </a:cubicBezTo>
                  <a:cubicBezTo>
                    <a:pt x="3" y="79"/>
                    <a:pt x="0" y="91"/>
                    <a:pt x="0" y="103"/>
                  </a:cubicBezTo>
                  <a:cubicBezTo>
                    <a:pt x="0" y="161"/>
                    <a:pt x="47" y="207"/>
                    <a:pt x="104" y="207"/>
                  </a:cubicBezTo>
                  <a:cubicBezTo>
                    <a:pt x="161" y="207"/>
                    <a:pt x="207" y="161"/>
                    <a:pt x="207" y="103"/>
                  </a:cubicBezTo>
                  <a:cubicBezTo>
                    <a:pt x="207" y="46"/>
                    <a:pt x="161" y="0"/>
                    <a:pt x="10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70"/>
            <p:cNvSpPr>
              <a:spLocks noEditPoints="1"/>
            </p:cNvSpPr>
            <p:nvPr/>
          </p:nvSpPr>
          <p:spPr bwMode="auto">
            <a:xfrm>
              <a:off x="6008688" y="3686176"/>
              <a:ext cx="531813" cy="531813"/>
            </a:xfrm>
            <a:custGeom>
              <a:avLst/>
              <a:gdLst>
                <a:gd name="T0" fmla="*/ 164 w 186"/>
                <a:gd name="T1" fmla="*/ 164 h 186"/>
                <a:gd name="T2" fmla="*/ 164 w 186"/>
                <a:gd name="T3" fmla="*/ 83 h 186"/>
                <a:gd name="T4" fmla="*/ 81 w 186"/>
                <a:gd name="T5" fmla="*/ 0 h 186"/>
                <a:gd name="T6" fmla="*/ 0 w 186"/>
                <a:gd name="T7" fmla="*/ 81 h 186"/>
                <a:gd name="T8" fmla="*/ 82 w 186"/>
                <a:gd name="T9" fmla="*/ 164 h 186"/>
                <a:gd name="T10" fmla="*/ 164 w 186"/>
                <a:gd name="T11" fmla="*/ 164 h 186"/>
                <a:gd name="T12" fmla="*/ 109 w 186"/>
                <a:gd name="T13" fmla="*/ 109 h 186"/>
                <a:gd name="T14" fmla="*/ 142 w 186"/>
                <a:gd name="T15" fmla="*/ 109 h 186"/>
                <a:gd name="T16" fmla="*/ 142 w 186"/>
                <a:gd name="T17" fmla="*/ 143 h 186"/>
                <a:gd name="T18" fmla="*/ 109 w 186"/>
                <a:gd name="T19" fmla="*/ 143 h 186"/>
                <a:gd name="T20" fmla="*/ 109 w 186"/>
                <a:gd name="T21" fmla="*/ 109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86">
                  <a:moveTo>
                    <a:pt x="164" y="164"/>
                  </a:moveTo>
                  <a:cubicBezTo>
                    <a:pt x="186" y="142"/>
                    <a:pt x="186" y="105"/>
                    <a:pt x="164" y="8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82" y="164"/>
                    <a:pt x="82" y="164"/>
                    <a:pt x="82" y="164"/>
                  </a:cubicBezTo>
                  <a:cubicBezTo>
                    <a:pt x="105" y="186"/>
                    <a:pt x="141" y="186"/>
                    <a:pt x="164" y="164"/>
                  </a:cubicBezTo>
                  <a:close/>
                  <a:moveTo>
                    <a:pt x="109" y="109"/>
                  </a:moveTo>
                  <a:cubicBezTo>
                    <a:pt x="118" y="100"/>
                    <a:pt x="133" y="100"/>
                    <a:pt x="142" y="109"/>
                  </a:cubicBezTo>
                  <a:cubicBezTo>
                    <a:pt x="152" y="118"/>
                    <a:pt x="152" y="133"/>
                    <a:pt x="142" y="143"/>
                  </a:cubicBezTo>
                  <a:cubicBezTo>
                    <a:pt x="133" y="152"/>
                    <a:pt x="118" y="152"/>
                    <a:pt x="109" y="143"/>
                  </a:cubicBezTo>
                  <a:cubicBezTo>
                    <a:pt x="99" y="133"/>
                    <a:pt x="99" y="118"/>
                    <a:pt x="109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04" name="矩形 103"/>
          <p:cNvSpPr/>
          <p:nvPr/>
        </p:nvSpPr>
        <p:spPr>
          <a:xfrm>
            <a:off x="1359076" y="2301856"/>
            <a:ext cx="34461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Normal filter</a:t>
            </a:r>
            <a:endParaRPr lang="en-US" altLang="zh-CN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1794004" y="5526602"/>
            <a:ext cx="34461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Human face recognition</a:t>
            </a:r>
            <a:endParaRPr lang="en-US" altLang="zh-CN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1787472" y="5820029"/>
            <a:ext cx="34461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Sky filter</a:t>
            </a:r>
            <a:endParaRPr lang="en-US" altLang="zh-CN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663295" y="2352614"/>
            <a:ext cx="2511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Fundamental function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752902" y="2631613"/>
            <a:ext cx="3578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2 kinds of emboss           Inverse 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Motion blur	          Greyscale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3 kinds of sharpen           lighten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Edge detection                darken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061418" y="2843066"/>
            <a:ext cx="3450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Crop , Rotate, Zoom in/out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Always on top, open, save, undo,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Share.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951615" y="5500179"/>
            <a:ext cx="3382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Pen, change color,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Pattern like circle, line, rectangle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689384" y="4936678"/>
            <a:ext cx="156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Drawing tools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371319" y="4952208"/>
            <a:ext cx="2093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Special function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4518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2212</TotalTime>
  <Words>444</Words>
  <Application>Microsoft Office PowerPoint</Application>
  <PresentationFormat>宽屏</PresentationFormat>
  <Paragraphs>122</Paragraphs>
  <Slides>21</Slides>
  <Notes>14</Notes>
  <HiddenSlides>0</HiddenSlides>
  <MMClips>6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Open Sans Light</vt:lpstr>
      <vt:lpstr>等线</vt:lpstr>
      <vt:lpstr>等线 Light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Administration</cp:lastModifiedBy>
  <cp:revision>116</cp:revision>
  <dcterms:created xsi:type="dcterms:W3CDTF">2016-04-07T00:30:45Z</dcterms:created>
  <dcterms:modified xsi:type="dcterms:W3CDTF">2017-12-14T14:17:58Z</dcterms:modified>
</cp:coreProperties>
</file>

<file path=docProps/thumbnail.jpeg>
</file>